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9"/>
  </p:notesMasterIdLst>
  <p:handoutMasterIdLst>
    <p:handoutMasterId r:id="rId20"/>
  </p:handoutMasterIdLst>
  <p:sldIdLst>
    <p:sldId id="260" r:id="rId2"/>
    <p:sldId id="259" r:id="rId3"/>
    <p:sldId id="258" r:id="rId4"/>
    <p:sldId id="261" r:id="rId5"/>
    <p:sldId id="262" r:id="rId6"/>
    <p:sldId id="263" r:id="rId7"/>
    <p:sldId id="266" r:id="rId8"/>
    <p:sldId id="264" r:id="rId9"/>
    <p:sldId id="265" r:id="rId10"/>
    <p:sldId id="267" r:id="rId11"/>
    <p:sldId id="268" r:id="rId12"/>
    <p:sldId id="269" r:id="rId13"/>
    <p:sldId id="272" r:id="rId14"/>
    <p:sldId id="270" r:id="rId15"/>
    <p:sldId id="271" r:id="rId16"/>
    <p:sldId id="273" r:id="rId17"/>
    <p:sldId id="274" r:id="rId18"/>
  </p:sldIdLst>
  <p:sldSz cx="9144000" cy="5715000" type="screen16x10"/>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800">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F3F"/>
    <a:srgbClr val="000099"/>
    <a:srgbClr val="DB7D00"/>
    <a:srgbClr val="F9E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566" autoAdjust="0"/>
    <p:restoredTop sz="68643" autoAdjust="0"/>
  </p:normalViewPr>
  <p:slideViewPr>
    <p:cSldViewPr>
      <p:cViewPr>
        <p:scale>
          <a:sx n="75" d="100"/>
          <a:sy n="75" d="100"/>
        </p:scale>
        <p:origin x="-2844" y="-612"/>
      </p:cViewPr>
      <p:guideLst>
        <p:guide orient="horz" pos="180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100" d="100"/>
          <a:sy n="100" d="100"/>
        </p:scale>
        <p:origin x="-3600"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cs-CZ" dirty="0"/>
          </a:p>
        </p:txBody>
      </p:sp>
      <p:sp>
        <p:nvSpPr>
          <p:cNvPr id="3" name="Zástupný symbol pro datum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EDA9FB6-D9ED-404E-AFD2-37E0835FC3D6}" type="datetimeFigureOut">
              <a:rPr lang="cs-CZ" smtClean="0"/>
              <a:pPr/>
              <a:t>19.10.2016</a:t>
            </a:fld>
            <a:endParaRPr lang="cs-CZ" dirty="0"/>
          </a:p>
        </p:txBody>
      </p:sp>
      <p:sp>
        <p:nvSpPr>
          <p:cNvPr id="4" name="Zástupný symbol pro zápatí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cs-CZ" dirty="0"/>
          </a:p>
        </p:txBody>
      </p:sp>
      <p:sp>
        <p:nvSpPr>
          <p:cNvPr id="5" name="Zástupný symbol pro číslo snímku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4BA257B-425A-4350-8792-7C494188941C}" type="slidenum">
              <a:rPr lang="cs-CZ" smtClean="0"/>
              <a:pPr/>
              <a:t>‹#›</a:t>
            </a:fld>
            <a:endParaRPr lang="cs-CZ" dirty="0"/>
          </a:p>
        </p:txBody>
      </p:sp>
    </p:spTree>
    <p:extLst>
      <p:ext uri="{BB962C8B-B14F-4D97-AF65-F5344CB8AC3E}">
        <p14:creationId xmlns:p14="http://schemas.microsoft.com/office/powerpoint/2010/main" val="12820806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cs-CZ" dirty="0"/>
          </a:p>
        </p:txBody>
      </p:sp>
      <p:sp>
        <p:nvSpPr>
          <p:cNvPr id="3" name="Zástupný symbol pro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7B48070-1754-4046-9E38-6F5D9D5E9BB1}" type="datetimeFigureOut">
              <a:rPr lang="cs-CZ" smtClean="0"/>
              <a:pPr/>
              <a:t>19.10.2016</a:t>
            </a:fld>
            <a:endParaRPr lang="cs-CZ" dirty="0"/>
          </a:p>
        </p:txBody>
      </p:sp>
      <p:sp>
        <p:nvSpPr>
          <p:cNvPr id="4" name="Zástupný symbol pro obrázek snímku 3"/>
          <p:cNvSpPr>
            <a:spLocks noGrp="1" noRot="1" noChangeAspect="1"/>
          </p:cNvSpPr>
          <p:nvPr>
            <p:ph type="sldImg" idx="2"/>
          </p:nvPr>
        </p:nvSpPr>
        <p:spPr>
          <a:xfrm>
            <a:off x="685800" y="685800"/>
            <a:ext cx="5486400" cy="3429000"/>
          </a:xfrm>
          <a:prstGeom prst="rect">
            <a:avLst/>
          </a:prstGeom>
          <a:noFill/>
          <a:ln w="12700">
            <a:solidFill>
              <a:prstClr val="black"/>
            </a:solidFill>
          </a:ln>
        </p:spPr>
        <p:txBody>
          <a:bodyPr vert="horz" lIns="91440" tIns="45720" rIns="91440" bIns="45720" rtlCol="0" anchor="ctr"/>
          <a:lstStyle/>
          <a:p>
            <a:endParaRPr lang="cs-CZ" dirty="0"/>
          </a:p>
        </p:txBody>
      </p:sp>
      <p:sp>
        <p:nvSpPr>
          <p:cNvPr id="5" name="Zástupný symbol pro poznámky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6" name="Zástupný symbol pro zápatí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cs-CZ" dirty="0"/>
          </a:p>
        </p:txBody>
      </p:sp>
      <p:sp>
        <p:nvSpPr>
          <p:cNvPr id="7" name="Zástupný symbol pro číslo snímku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A477F0F-9C0A-45F8-A7AE-EABCF9118898}" type="slidenum">
              <a:rPr lang="cs-CZ" smtClean="0"/>
              <a:pPr/>
              <a:t>‹#›</a:t>
            </a:fld>
            <a:endParaRPr lang="cs-CZ" dirty="0"/>
          </a:p>
        </p:txBody>
      </p:sp>
    </p:spTree>
    <p:extLst>
      <p:ext uri="{BB962C8B-B14F-4D97-AF65-F5344CB8AC3E}">
        <p14:creationId xmlns:p14="http://schemas.microsoft.com/office/powerpoint/2010/main" val="12214698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Arial Regular" charset="0"/>
                <a:ea typeface="+mn-ea"/>
                <a:cs typeface="+mn-cs"/>
              </a:rPr>
              <a:t>Janet Mancini Billson, PhD, Director, Group Dimensions International, and Professorial Lecturer, The George Washington University, Washington, DC</a:t>
            </a:r>
          </a:p>
          <a:p>
            <a:r>
              <a:rPr lang="en-US" sz="1200" b="0" i="0" kern="1200" dirty="0" smtClean="0">
                <a:solidFill>
                  <a:schemeClr val="tx1"/>
                </a:solidFill>
                <a:effectLst/>
                <a:latin typeface="Arial Regular" charset="0"/>
                <a:ea typeface="+mn-ea"/>
                <a:cs typeface="+mn-cs"/>
              </a:rPr>
              <a:t> </a:t>
            </a:r>
          </a:p>
          <a:p>
            <a:r>
              <a:rPr lang="en-US" sz="1200" b="0" i="1" kern="1200" dirty="0" smtClean="0">
                <a:solidFill>
                  <a:schemeClr val="tx1"/>
                </a:solidFill>
                <a:effectLst/>
                <a:latin typeface="Arial Regular" charset="0"/>
                <a:ea typeface="+mn-ea"/>
                <a:cs typeface="+mn-cs"/>
              </a:rPr>
              <a:t>"Maximizing Credible Results from Focus Group Discussions: Case Studies that Exemplify Systematic Evaluations, Policy Analysis, and Needs Assessments</a:t>
            </a:r>
            <a:endParaRPr lang="en-US" sz="1200" b="0" i="0" kern="1200" dirty="0" smtClean="0">
              <a:solidFill>
                <a:schemeClr val="tx1"/>
              </a:solidFill>
              <a:effectLst/>
              <a:latin typeface="Arial Regular" charset="0"/>
              <a:ea typeface="+mn-ea"/>
              <a:cs typeface="+mn-cs"/>
            </a:endParaRPr>
          </a:p>
          <a:p>
            <a:r>
              <a:rPr lang="en-US" sz="1200" b="0" i="0" kern="1200" dirty="0" smtClean="0">
                <a:solidFill>
                  <a:schemeClr val="tx1"/>
                </a:solidFill>
                <a:effectLst/>
                <a:latin typeface="Arial Regular" charset="0"/>
                <a:ea typeface="+mn-ea"/>
                <a:cs typeface="+mn-cs"/>
              </a:rPr>
              <a:t>Focus Group Discussions (FGDs) can help government, NGO, and academic researchers use mixed methods approaches to evaluation, policy analysis, and needs assessments. When properly conceived and carried out, FGDs can be both systematic and scientific. Reliable data depends upon researchers crafting sound, relevant key research questions; developing sophisticated research designs and interview questions that are geared to group discussions; and maximizing credibility by taking advantage of appropriate qualitative data analysis techniques. This session will explore how three projects achieved the highest FGD standards by following key principles of FGD research that are often overlooked. </a:t>
            </a:r>
          </a:p>
          <a:p>
            <a:r>
              <a:rPr lang="en-US" sz="1200" b="0" i="0" kern="1200" dirty="0" smtClean="0">
                <a:solidFill>
                  <a:schemeClr val="tx1"/>
                </a:solidFill>
                <a:effectLst/>
                <a:latin typeface="Arial Regular" charset="0"/>
                <a:ea typeface="+mn-ea"/>
                <a:cs typeface="+mn-cs"/>
              </a:rPr>
              <a:t> </a:t>
            </a:r>
          </a:p>
          <a:p>
            <a:endParaRPr lang="en-US" dirty="0"/>
          </a:p>
        </p:txBody>
      </p:sp>
      <p:sp>
        <p:nvSpPr>
          <p:cNvPr id="4" name="Slide Number Placeholder 3"/>
          <p:cNvSpPr>
            <a:spLocks noGrp="1"/>
          </p:cNvSpPr>
          <p:nvPr>
            <p:ph type="sldNum" sz="quarter" idx="10"/>
          </p:nvPr>
        </p:nvSpPr>
        <p:spPr/>
        <p:txBody>
          <a:bodyPr/>
          <a:lstStyle/>
          <a:p>
            <a:pPr>
              <a:defRPr/>
            </a:pPr>
            <a:fld id="{89943E26-5104-C945-8468-998A12CEEB54}" type="slidenum">
              <a:rPr lang="en-US" altLang="en-US" smtClean="0"/>
              <a:pPr>
                <a:defRPr/>
              </a:pPr>
              <a:t>1</a:t>
            </a:fld>
            <a:endParaRPr lang="en-US" altLang="en-US" dirty="0"/>
          </a:p>
        </p:txBody>
      </p:sp>
    </p:spTree>
    <p:extLst>
      <p:ext uri="{BB962C8B-B14F-4D97-AF65-F5344CB8AC3E}">
        <p14:creationId xmlns:p14="http://schemas.microsoft.com/office/powerpoint/2010/main" val="2946501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FGDs</a:t>
            </a:r>
            <a:r>
              <a:rPr lang="en-US" baseline="0" dirty="0" smtClean="0"/>
              <a:t> contribute to mixed methods research, taking their place among other qualitative methods.</a:t>
            </a:r>
            <a:endParaRPr lang="en-US" dirty="0"/>
          </a:p>
        </p:txBody>
      </p:sp>
      <p:sp>
        <p:nvSpPr>
          <p:cNvPr id="4" name="Slide Number Placeholder 3"/>
          <p:cNvSpPr>
            <a:spLocks noGrp="1"/>
          </p:cNvSpPr>
          <p:nvPr>
            <p:ph type="sldNum" sz="quarter" idx="10"/>
          </p:nvPr>
        </p:nvSpPr>
        <p:spPr/>
        <p:txBody>
          <a:bodyPr/>
          <a:lstStyle/>
          <a:p>
            <a:fld id="{2A477F0F-9C0A-45F8-A7AE-EABCF9118898}" type="slidenum">
              <a:rPr lang="cs-CZ" smtClean="0"/>
              <a:pPr/>
              <a:t>7</a:t>
            </a:fld>
            <a:endParaRPr lang="cs-CZ" dirty="0"/>
          </a:p>
        </p:txBody>
      </p:sp>
    </p:spTree>
    <p:extLst>
      <p:ext uri="{BB962C8B-B14F-4D97-AF65-F5344CB8AC3E}">
        <p14:creationId xmlns:p14="http://schemas.microsoft.com/office/powerpoint/2010/main" val="16216814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fontAlgn="auto">
              <a:lnSpc>
                <a:spcPct val="90000"/>
              </a:lnSpc>
              <a:spcAft>
                <a:spcPts val="0"/>
              </a:spcAft>
              <a:buFont typeface="Wingdings 3" panose="05040102010807070707" pitchFamily="18" charset="2"/>
              <a:buChar char=""/>
              <a:defRPr/>
            </a:pPr>
            <a:r>
              <a:rPr lang="en-US" altLang="en-US" sz="2800" dirty="0" smtClean="0">
                <a:solidFill>
                  <a:schemeClr val="accent1">
                    <a:lumMod val="50000"/>
                  </a:schemeClr>
                </a:solidFill>
              </a:rPr>
              <a:t>Ask questions and probe the same way for all respondents</a:t>
            </a:r>
          </a:p>
          <a:p>
            <a:pPr lvl="1" fontAlgn="auto">
              <a:lnSpc>
                <a:spcPct val="90000"/>
              </a:lnSpc>
              <a:spcAft>
                <a:spcPts val="0"/>
              </a:spcAft>
              <a:buFont typeface="Wingdings 3" panose="05040102010807070707" pitchFamily="18" charset="2"/>
              <a:buChar char=""/>
              <a:defRPr/>
            </a:pPr>
            <a:r>
              <a:rPr lang="en-US" altLang="en-US" sz="2800" dirty="0" smtClean="0">
                <a:solidFill>
                  <a:schemeClr val="accent1">
                    <a:lumMod val="50000"/>
                  </a:schemeClr>
                </a:solidFill>
              </a:rPr>
              <a:t>Do not agree or disagree with any particular response</a:t>
            </a:r>
          </a:p>
          <a:p>
            <a:pPr lvl="1" fontAlgn="auto">
              <a:lnSpc>
                <a:spcPct val="90000"/>
              </a:lnSpc>
              <a:spcAft>
                <a:spcPts val="0"/>
              </a:spcAft>
              <a:buFont typeface="Wingdings 3" panose="05040102010807070707" pitchFamily="18" charset="2"/>
              <a:buChar char=""/>
              <a:defRPr/>
            </a:pPr>
            <a:r>
              <a:rPr lang="en-US" altLang="en-US" sz="2800" dirty="0" smtClean="0">
                <a:solidFill>
                  <a:schemeClr val="accent1">
                    <a:lumMod val="50000"/>
                  </a:schemeClr>
                </a:solidFill>
              </a:rPr>
              <a:t>Avoid biasing responses—remain neutral— do not give your own views</a:t>
            </a:r>
          </a:p>
          <a:p>
            <a:endParaRPr lang="en-US" dirty="0"/>
          </a:p>
        </p:txBody>
      </p:sp>
      <p:sp>
        <p:nvSpPr>
          <p:cNvPr id="4" name="Slide Number Placeholder 3"/>
          <p:cNvSpPr>
            <a:spLocks noGrp="1"/>
          </p:cNvSpPr>
          <p:nvPr>
            <p:ph type="sldNum" sz="quarter" idx="10"/>
          </p:nvPr>
        </p:nvSpPr>
        <p:spPr/>
        <p:txBody>
          <a:bodyPr/>
          <a:lstStyle/>
          <a:p>
            <a:fld id="{2A477F0F-9C0A-45F8-A7AE-EABCF9118898}" type="slidenum">
              <a:rPr lang="cs-CZ" smtClean="0"/>
              <a:pPr/>
              <a:t>8</a:t>
            </a:fld>
            <a:endParaRPr lang="cs-CZ" dirty="0"/>
          </a:p>
        </p:txBody>
      </p:sp>
    </p:spTree>
    <p:extLst>
      <p:ext uri="{BB962C8B-B14F-4D97-AF65-F5344CB8AC3E}">
        <p14:creationId xmlns:p14="http://schemas.microsoft.com/office/powerpoint/2010/main" val="16532286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dirty="0" smtClean="0">
                <a:solidFill>
                  <a:schemeClr val="tx1"/>
                </a:solidFill>
                <a:effectLst/>
                <a:latin typeface="+mn-lt"/>
                <a:ea typeface="+mn-ea"/>
                <a:cs typeface="+mn-cs"/>
              </a:rPr>
              <a:t>COURTS</a:t>
            </a:r>
          </a:p>
          <a:p>
            <a:endParaRPr lang="en-US" sz="1200" b="0" i="0" u="none" strike="noStrike" kern="1200" dirty="0" smtClean="0">
              <a:solidFill>
                <a:schemeClr val="tx1"/>
              </a:solidFill>
              <a:effectLst/>
              <a:latin typeface="+mn-lt"/>
              <a:ea typeface="+mn-ea"/>
              <a:cs typeface="+mn-cs"/>
            </a:endParaRPr>
          </a:p>
          <a:p>
            <a:pPr marL="228600" indent="-228600">
              <a:buAutoNum type="arabicPeriod"/>
            </a:pPr>
            <a:r>
              <a:rPr lang="en-US" sz="1200" b="0" i="1" u="none" strike="noStrike" kern="1200" dirty="0" smtClean="0">
                <a:solidFill>
                  <a:schemeClr val="tx1"/>
                </a:solidFill>
                <a:effectLst/>
                <a:latin typeface="+mn-lt"/>
                <a:ea typeface="+mn-ea"/>
                <a:cs typeface="+mn-cs"/>
              </a:rPr>
              <a:t>In the survey, some people of color said that they were treated differently by judges because of their race or ethnicity.  How do you feel about that when you think about your court experience?</a:t>
            </a:r>
            <a:r>
              <a:rPr lang="en-US" dirty="0" smtClean="0"/>
              <a:t> </a:t>
            </a:r>
          </a:p>
          <a:p>
            <a:pPr marL="228600" indent="-228600">
              <a:buAutoNum type="arabicPeriod"/>
            </a:pPr>
            <a:r>
              <a:rPr lang="en-US" sz="1200" b="0" i="0" u="none" strike="noStrike" kern="1200" dirty="0" smtClean="0">
                <a:solidFill>
                  <a:schemeClr val="tx1"/>
                </a:solidFill>
                <a:effectLst/>
                <a:latin typeface="+mn-lt"/>
                <a:ea typeface="+mn-ea"/>
                <a:cs typeface="+mn-cs"/>
              </a:rPr>
              <a:t>HOUSING</a:t>
            </a:r>
          </a:p>
          <a:p>
            <a:r>
              <a:rPr lang="en-US" sz="1200" b="0" i="0" u="none" strike="noStrike" kern="1200" dirty="0" smtClean="0">
                <a:solidFill>
                  <a:schemeClr val="tx1"/>
                </a:solidFill>
                <a:effectLst/>
                <a:latin typeface="+mn-lt"/>
                <a:ea typeface="+mn-ea"/>
                <a:cs typeface="+mn-cs"/>
              </a:rPr>
              <a:t>1.     Let’s say that we put a bond issue on the ballot in November to support some of the solutions you have mentioned. How do you think voters in your community would feel about a bond issue in support of programs that would bring affordable housing to more people in your community?</a:t>
            </a:r>
            <a:r>
              <a:rPr lang="en-US" dirty="0" smtClean="0">
                <a:effectLst/>
              </a:rPr>
              <a:t> </a:t>
            </a:r>
          </a:p>
          <a:p>
            <a:r>
              <a:rPr lang="en-US" sz="1200" b="0" i="0" u="none" strike="noStrike" kern="1200" dirty="0" smtClean="0">
                <a:solidFill>
                  <a:schemeClr val="tx1"/>
                </a:solidFill>
                <a:effectLst/>
                <a:latin typeface="+mn-lt"/>
                <a:ea typeface="+mn-ea"/>
                <a:cs typeface="+mn-cs"/>
              </a:rPr>
              <a:t>2.      You mentioned that some voters will think about a possible bond issue on housing in terms of </a:t>
            </a:r>
            <a:r>
              <a:rPr lang="en-US" sz="1200" b="0" i="1" u="none" strike="noStrike" kern="1200" dirty="0" smtClean="0">
                <a:solidFill>
                  <a:schemeClr val="tx1"/>
                </a:solidFill>
                <a:effectLst/>
                <a:latin typeface="+mn-lt"/>
                <a:ea typeface="+mn-ea"/>
                <a:cs typeface="+mn-cs"/>
              </a:rPr>
              <a:t>avoiding tax increases</a:t>
            </a:r>
            <a:r>
              <a:rPr lang="en-US" sz="1200" b="0" i="0" u="none" strike="noStrike" kern="1200" dirty="0" smtClean="0">
                <a:solidFill>
                  <a:schemeClr val="tx1"/>
                </a:solidFill>
                <a:effectLst/>
                <a:latin typeface="+mn-lt"/>
                <a:ea typeface="+mn-ea"/>
                <a:cs typeface="+mn-cs"/>
              </a:rPr>
              <a:t>. What would it take to get past that reaction?  </a:t>
            </a:r>
          </a:p>
          <a:p>
            <a:r>
              <a:rPr lang="en-US" sz="1200" b="0" i="0" u="none" strike="noStrike" kern="1200" dirty="0" smtClean="0">
                <a:solidFill>
                  <a:schemeClr val="tx1"/>
                </a:solidFill>
                <a:effectLst/>
                <a:latin typeface="+mn-lt"/>
                <a:ea typeface="+mn-ea"/>
                <a:cs typeface="+mn-cs"/>
              </a:rPr>
              <a:t>3.     Let’s imagine that you are standing in the voting booth right this minute. Do you vote for a bill supporting affordable housing thinking “new neighbor” or “I’m being a good citizen”? Please explain….</a:t>
            </a:r>
            <a:r>
              <a:rPr lang="en-US" dirty="0" smtClean="0">
                <a:effectLst/>
              </a:rPr>
              <a:t> </a:t>
            </a:r>
          </a:p>
          <a:p>
            <a:r>
              <a:rPr lang="en-US" dirty="0" smtClean="0"/>
              <a:t>NUCLEAR: </a:t>
            </a:r>
          </a:p>
          <a:p>
            <a:pPr marL="228600" indent="-228600">
              <a:buAutoNum type="arabicPeriod"/>
            </a:pPr>
            <a:r>
              <a:rPr lang="en-US" dirty="0" smtClean="0"/>
              <a:t>How are individual employees held accountable for safely performing their work?  </a:t>
            </a:r>
          </a:p>
          <a:p>
            <a:pPr marL="228600" indent="-228600">
              <a:buAutoNum type="arabicPeriod"/>
            </a:pPr>
            <a:r>
              <a:rPr lang="en-US" dirty="0" smtClean="0"/>
              <a:t>Of the different groups and people that you are required to communicate with, what impediments exist to effective communications?  What would you do to change this?</a:t>
            </a:r>
            <a:endParaRPr lang="en-US" dirty="0"/>
          </a:p>
        </p:txBody>
      </p:sp>
      <p:sp>
        <p:nvSpPr>
          <p:cNvPr id="4" name="Slide Number Placeholder 3"/>
          <p:cNvSpPr>
            <a:spLocks noGrp="1"/>
          </p:cNvSpPr>
          <p:nvPr>
            <p:ph type="sldNum" sz="quarter" idx="10"/>
          </p:nvPr>
        </p:nvSpPr>
        <p:spPr/>
        <p:txBody>
          <a:bodyPr/>
          <a:lstStyle/>
          <a:p>
            <a:fld id="{2A477F0F-9C0A-45F8-A7AE-EABCF9118898}" type="slidenum">
              <a:rPr lang="cs-CZ" smtClean="0"/>
              <a:pPr/>
              <a:t>10</a:t>
            </a:fld>
            <a:endParaRPr lang="cs-CZ" dirty="0"/>
          </a:p>
        </p:txBody>
      </p:sp>
    </p:spTree>
    <p:extLst>
      <p:ext uri="{BB962C8B-B14F-4D97-AF65-F5344CB8AC3E}">
        <p14:creationId xmlns:p14="http://schemas.microsoft.com/office/powerpoint/2010/main" val="16582331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dirty="0" smtClean="0">
                <a:solidFill>
                  <a:schemeClr val="tx1"/>
                </a:solidFill>
                <a:effectLst/>
                <a:latin typeface="+mn-lt"/>
                <a:ea typeface="+mn-ea"/>
                <a:cs typeface="+mn-cs"/>
              </a:rPr>
              <a:t>HOUSING--KEY</a:t>
            </a:r>
            <a:r>
              <a:rPr lang="en-US" sz="1200" b="0" i="0" u="none" strike="noStrike" kern="1200" baseline="0" dirty="0" smtClean="0">
                <a:solidFill>
                  <a:schemeClr val="tx1"/>
                </a:solidFill>
                <a:effectLst/>
                <a:latin typeface="+mn-lt"/>
                <a:ea typeface="+mn-ea"/>
                <a:cs typeface="+mn-cs"/>
              </a:rPr>
              <a:t> FINDINGS</a:t>
            </a:r>
            <a:r>
              <a:rPr lang="en-US" sz="1200" b="0" i="0" u="none" strike="noStrike" kern="1200" dirty="0" smtClean="0">
                <a:solidFill>
                  <a:schemeClr val="tx1"/>
                </a:solidFill>
                <a:effectLst/>
                <a:latin typeface="+mn-lt"/>
                <a:ea typeface="+mn-ea"/>
                <a:cs typeface="+mn-cs"/>
              </a:rPr>
              <a:t>: Respondents said that single working adults, students, and working families may have to leave the state in greater numbers unless solutions are found. </a:t>
            </a:r>
          </a:p>
          <a:p>
            <a:r>
              <a:rPr lang="en-US" sz="1200" b="0" i="0" u="none" strike="noStrike" kern="1200" dirty="0" smtClean="0">
                <a:solidFill>
                  <a:schemeClr val="tx1"/>
                </a:solidFill>
                <a:effectLst/>
                <a:latin typeface="+mn-lt"/>
                <a:ea typeface="+mn-ea"/>
                <a:cs typeface="+mn-cs"/>
              </a:rPr>
              <a:t>Additionally, seniors are at greater risk for losing their homes and communities. </a:t>
            </a:r>
          </a:p>
          <a:p>
            <a:r>
              <a:rPr lang="en-US" sz="1200" b="0" i="0" u="none" strike="noStrike" kern="1200" dirty="0" smtClean="0">
                <a:solidFill>
                  <a:schemeClr val="tx1"/>
                </a:solidFill>
                <a:effectLst/>
                <a:latin typeface="+mn-lt"/>
                <a:ea typeface="+mn-ea"/>
                <a:cs typeface="+mn-cs"/>
              </a:rPr>
              <a:t>They described in some detail the struggles of lower-income people because of long waiting lists for Section 8 housing and other low-cost housing assistance.     </a:t>
            </a:r>
          </a:p>
          <a:p>
            <a:r>
              <a:rPr lang="en-US" sz="1200" b="0" i="0" u="none" strike="noStrike" kern="1200" dirty="0" smtClean="0">
                <a:solidFill>
                  <a:schemeClr val="tx1"/>
                </a:solidFill>
                <a:effectLst/>
                <a:latin typeface="+mn-lt"/>
                <a:ea typeface="+mn-ea"/>
                <a:cs typeface="+mn-cs"/>
              </a:rPr>
              <a:t>Respondents recognized the need for affordable housing but are also feeling “pinched” and do not want to pay more in taxes.     </a:t>
            </a:r>
          </a:p>
          <a:p>
            <a:r>
              <a:rPr lang="en-US" sz="1200" b="0" i="0" u="none" strike="noStrike" kern="1200" dirty="0" smtClean="0">
                <a:solidFill>
                  <a:schemeClr val="tx1"/>
                </a:solidFill>
                <a:effectLst/>
                <a:latin typeface="+mn-lt"/>
                <a:ea typeface="+mn-ea"/>
                <a:cs typeface="+mn-cs"/>
              </a:rPr>
              <a:t>Resistance toward affordable housing stems from widely held negative stereotypes about people who live in affordable housing complexes and a fear of increased taxes.     </a:t>
            </a:r>
          </a:p>
          <a:p>
            <a:r>
              <a:rPr lang="en-US" sz="1200" b="0" i="0" u="none" strike="noStrike" kern="1200" dirty="0" smtClean="0">
                <a:solidFill>
                  <a:schemeClr val="tx1"/>
                </a:solidFill>
                <a:effectLst/>
                <a:latin typeface="+mn-lt"/>
                <a:ea typeface="+mn-ea"/>
                <a:cs typeface="+mn-cs"/>
              </a:rPr>
              <a:t>Nonetheless, all groups recognized that the housing crisis is a quality of life issue that cuts across all types of Rhode Island residents. </a:t>
            </a:r>
          </a:p>
          <a:p>
            <a:r>
              <a:rPr lang="en-US" sz="1200" b="0" i="0" u="none" strike="noStrike" kern="1200" dirty="0" smtClean="0">
                <a:solidFill>
                  <a:schemeClr val="tx1"/>
                </a:solidFill>
                <a:effectLst/>
                <a:latin typeface="+mn-lt"/>
                <a:ea typeface="+mn-ea"/>
                <a:cs typeface="+mn-cs"/>
              </a:rPr>
              <a:t>The sense of community responsibility that many participants expressed serves as a very positive antidote to the negative stereotypes. </a:t>
            </a:r>
          </a:p>
          <a:p>
            <a:r>
              <a:rPr lang="en-US" sz="1200" b="0" i="0" u="none" strike="noStrike" kern="1200" smtClean="0">
                <a:solidFill>
                  <a:schemeClr val="tx1"/>
                </a:solidFill>
                <a:effectLst/>
                <a:latin typeface="+mn-lt"/>
                <a:ea typeface="+mn-ea"/>
                <a:cs typeface="+mn-cs"/>
              </a:rPr>
              <a:t>Messaging</a:t>
            </a:r>
            <a:r>
              <a:rPr lang="en-US" sz="1200" b="0" i="0" u="none" strike="noStrike" kern="1200" baseline="0" smtClean="0">
                <a:solidFill>
                  <a:schemeClr val="tx1"/>
                </a:solidFill>
                <a:effectLst/>
                <a:latin typeface="+mn-lt"/>
                <a:ea typeface="+mn-ea"/>
                <a:cs typeface="+mn-cs"/>
              </a:rPr>
              <a:t> analyz</a:t>
            </a:r>
            <a:endParaRPr lang="en-US" dirty="0"/>
          </a:p>
        </p:txBody>
      </p:sp>
      <p:sp>
        <p:nvSpPr>
          <p:cNvPr id="4" name="Slide Number Placeholder 3"/>
          <p:cNvSpPr>
            <a:spLocks noGrp="1"/>
          </p:cNvSpPr>
          <p:nvPr>
            <p:ph type="sldNum" sz="quarter" idx="10"/>
          </p:nvPr>
        </p:nvSpPr>
        <p:spPr/>
        <p:txBody>
          <a:bodyPr/>
          <a:lstStyle/>
          <a:p>
            <a:fld id="{2A477F0F-9C0A-45F8-A7AE-EABCF9118898}" type="slidenum">
              <a:rPr lang="cs-CZ" smtClean="0"/>
              <a:pPr/>
              <a:t>11</a:t>
            </a:fld>
            <a:endParaRPr lang="cs-CZ" dirty="0"/>
          </a:p>
        </p:txBody>
      </p:sp>
    </p:spTree>
    <p:extLst>
      <p:ext uri="{BB962C8B-B14F-4D97-AF65-F5344CB8AC3E}">
        <p14:creationId xmlns:p14="http://schemas.microsoft.com/office/powerpoint/2010/main" val="8266811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1" u="none" strike="noStrike" kern="1200" dirty="0" smtClean="0">
                <a:solidFill>
                  <a:schemeClr val="tx1"/>
                </a:solidFill>
                <a:effectLst/>
                <a:latin typeface="+mn-lt"/>
                <a:ea typeface="+mn-ea"/>
                <a:cs typeface="+mn-cs"/>
              </a:rPr>
              <a:t>The Bond Issue</a:t>
            </a:r>
            <a:r>
              <a:rPr lang="en-US" dirty="0" smtClean="0"/>
              <a:t> </a:t>
            </a:r>
            <a:r>
              <a:rPr lang="en-US" sz="1200" b="0" i="0" u="none" strike="noStrike" kern="1200" dirty="0" smtClean="0">
                <a:solidFill>
                  <a:schemeClr val="tx1"/>
                </a:solidFill>
                <a:effectLst/>
                <a:latin typeface="+mn-lt"/>
                <a:ea typeface="+mn-ea"/>
                <a:cs typeface="+mn-cs"/>
              </a:rPr>
              <a:t>   </a:t>
            </a:r>
          </a:p>
          <a:p>
            <a:r>
              <a:rPr lang="en-US" sz="1200" b="0" i="0" u="none" strike="noStrike" kern="1200" dirty="0" smtClean="0">
                <a:solidFill>
                  <a:schemeClr val="tx1"/>
                </a:solidFill>
                <a:effectLst/>
                <a:latin typeface="+mn-lt"/>
                <a:ea typeface="+mn-ea"/>
                <a:cs typeface="+mn-cs"/>
              </a:rPr>
              <a:t> Fear of increased taxes and unsavory neighbors (the “not-in-my-backyard” syndrome) serve as the primary obstacles against support for a bond issue.    </a:t>
            </a:r>
          </a:p>
          <a:p>
            <a:r>
              <a:rPr lang="en-US" sz="1200" b="0" i="0" u="none" strike="noStrike" kern="1200" dirty="0" smtClean="0">
                <a:solidFill>
                  <a:schemeClr val="tx1"/>
                </a:solidFill>
                <a:effectLst/>
                <a:latin typeface="+mn-lt"/>
                <a:ea typeface="+mn-ea"/>
                <a:cs typeface="+mn-cs"/>
              </a:rPr>
              <a:t> If the bond issue is to gain wide public support, respondents argued that any affordable housing initiative must include a media campaign to: </a:t>
            </a:r>
          </a:p>
          <a:p>
            <a:pPr marL="171450" indent="-171450">
              <a:buFont typeface="Arial" charset="0"/>
              <a:buChar char="•"/>
            </a:pPr>
            <a:r>
              <a:rPr lang="en-US" sz="1200" b="0" i="0" u="none" strike="noStrike" kern="1200" dirty="0" smtClean="0">
                <a:solidFill>
                  <a:schemeClr val="tx1"/>
                </a:solidFill>
                <a:effectLst/>
                <a:latin typeface="+mn-lt"/>
                <a:ea typeface="+mn-ea"/>
                <a:cs typeface="+mn-cs"/>
              </a:rPr>
              <a:t>Educate the public about the issue;</a:t>
            </a:r>
            <a:r>
              <a:rPr lang="en-US" dirty="0" smtClean="0"/>
              <a:t> </a:t>
            </a:r>
            <a:endParaRPr lang="en-US" sz="1200" b="0" i="0" u="none" strike="noStrike" kern="1200" dirty="0" smtClean="0">
              <a:solidFill>
                <a:schemeClr val="tx1"/>
              </a:solidFill>
              <a:effectLst/>
              <a:latin typeface="+mn-lt"/>
              <a:ea typeface="+mn-ea"/>
              <a:cs typeface="+mn-cs"/>
            </a:endParaRPr>
          </a:p>
          <a:p>
            <a:pPr marL="171450" indent="-171450">
              <a:buFont typeface="Arial" charset="0"/>
              <a:buChar char="•"/>
            </a:pPr>
            <a:r>
              <a:rPr lang="en-US" sz="1200" b="0" i="0" u="none" strike="noStrike" kern="1200" dirty="0" smtClean="0">
                <a:solidFill>
                  <a:schemeClr val="tx1"/>
                </a:solidFill>
                <a:effectLst/>
                <a:latin typeface="+mn-lt"/>
                <a:ea typeface="+mn-ea"/>
                <a:cs typeface="+mn-cs"/>
              </a:rPr>
              <a:t>Smash negative stereotypes and myths;</a:t>
            </a:r>
            <a:r>
              <a:rPr lang="en-US" dirty="0" smtClean="0"/>
              <a:t> </a:t>
            </a:r>
            <a:endParaRPr lang="en-US" sz="1200" b="0" i="0" u="none" strike="noStrike" kern="1200" dirty="0" smtClean="0">
              <a:solidFill>
                <a:schemeClr val="tx1"/>
              </a:solidFill>
              <a:effectLst/>
              <a:latin typeface="+mn-lt"/>
              <a:ea typeface="+mn-ea"/>
              <a:cs typeface="+mn-cs"/>
            </a:endParaRPr>
          </a:p>
          <a:p>
            <a:pPr marL="171450" indent="-171450">
              <a:buFont typeface="Arial" charset="0"/>
              <a:buChar char="•"/>
            </a:pPr>
            <a:r>
              <a:rPr lang="en-US" sz="1200" b="0" i="0" u="none" strike="noStrike" kern="1200" dirty="0" smtClean="0">
                <a:solidFill>
                  <a:schemeClr val="tx1"/>
                </a:solidFill>
                <a:effectLst/>
                <a:latin typeface="+mn-lt"/>
                <a:ea typeface="+mn-ea"/>
                <a:cs typeface="+mn-cs"/>
              </a:rPr>
              <a:t> Present clear, positive images of what (non-threatening) affordable housing looks like;</a:t>
            </a:r>
            <a:r>
              <a:rPr lang="en-US" dirty="0" smtClean="0"/>
              <a:t> </a:t>
            </a:r>
            <a:endParaRPr lang="en-US" sz="1200" b="0" i="0" u="none" strike="noStrike" kern="1200" dirty="0" smtClean="0">
              <a:solidFill>
                <a:schemeClr val="tx1"/>
              </a:solidFill>
              <a:effectLst/>
              <a:latin typeface="+mn-lt"/>
              <a:ea typeface="+mn-ea"/>
              <a:cs typeface="+mn-cs"/>
            </a:endParaRPr>
          </a:p>
          <a:p>
            <a:pPr marL="171450" indent="-171450">
              <a:buFont typeface="Arial" charset="0"/>
              <a:buChar char="•"/>
            </a:pPr>
            <a:r>
              <a:rPr lang="en-US" sz="1200" b="0" i="0" u="none" strike="noStrike" kern="1200" dirty="0" smtClean="0">
                <a:solidFill>
                  <a:schemeClr val="tx1"/>
                </a:solidFill>
                <a:effectLst/>
                <a:latin typeface="+mn-lt"/>
                <a:ea typeface="+mn-ea"/>
                <a:cs typeface="+mn-cs"/>
              </a:rPr>
              <a:t> Explain precisely what the funds will be used for;</a:t>
            </a:r>
            <a:r>
              <a:rPr lang="en-US" dirty="0" smtClean="0"/>
              <a:t> </a:t>
            </a:r>
            <a:endParaRPr lang="en-US" sz="1200" b="0" i="0" u="none" strike="noStrike" kern="1200" dirty="0" smtClean="0">
              <a:solidFill>
                <a:schemeClr val="tx1"/>
              </a:solidFill>
              <a:effectLst/>
              <a:latin typeface="+mn-lt"/>
              <a:ea typeface="+mn-ea"/>
              <a:cs typeface="+mn-cs"/>
            </a:endParaRPr>
          </a:p>
          <a:p>
            <a:pPr marL="171450" indent="-171450">
              <a:buFont typeface="Arial" charset="0"/>
              <a:buChar char="•"/>
            </a:pPr>
            <a:r>
              <a:rPr lang="en-US" sz="1200" b="0" i="0" u="none" strike="noStrike" kern="1200" dirty="0" smtClean="0">
                <a:solidFill>
                  <a:schemeClr val="tx1"/>
                </a:solidFill>
                <a:effectLst/>
                <a:latin typeface="+mn-lt"/>
                <a:ea typeface="+mn-ea"/>
                <a:cs typeface="+mn-cs"/>
              </a:rPr>
              <a:t> Explain how much this will cost voters (at least in general terms);</a:t>
            </a:r>
            <a:r>
              <a:rPr lang="en-US" dirty="0" smtClean="0"/>
              <a:t> </a:t>
            </a:r>
            <a:endParaRPr lang="en-US" dirty="0"/>
          </a:p>
        </p:txBody>
      </p:sp>
      <p:sp>
        <p:nvSpPr>
          <p:cNvPr id="4" name="Slide Number Placeholder 3"/>
          <p:cNvSpPr>
            <a:spLocks noGrp="1"/>
          </p:cNvSpPr>
          <p:nvPr>
            <p:ph type="sldNum" sz="quarter" idx="10"/>
          </p:nvPr>
        </p:nvSpPr>
        <p:spPr/>
        <p:txBody>
          <a:bodyPr/>
          <a:lstStyle/>
          <a:p>
            <a:fld id="{2A477F0F-9C0A-45F8-A7AE-EABCF9118898}" type="slidenum">
              <a:rPr lang="cs-CZ" smtClean="0"/>
              <a:pPr/>
              <a:t>12</a:t>
            </a:fld>
            <a:endParaRPr lang="cs-CZ" dirty="0"/>
          </a:p>
        </p:txBody>
      </p:sp>
    </p:spTree>
    <p:extLst>
      <p:ext uri="{BB962C8B-B14F-4D97-AF65-F5344CB8AC3E}">
        <p14:creationId xmlns:p14="http://schemas.microsoft.com/office/powerpoint/2010/main" val="3446904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Úvodní list">
    <p:spTree>
      <p:nvGrpSpPr>
        <p:cNvPr id="1" name=""/>
        <p:cNvGrpSpPr/>
        <p:nvPr/>
      </p:nvGrpSpPr>
      <p:grpSpPr>
        <a:xfrm>
          <a:off x="0" y="0"/>
          <a:ext cx="0" cy="0"/>
          <a:chOff x="0" y="0"/>
          <a:chExt cx="0" cy="0"/>
        </a:xfrm>
      </p:grpSpPr>
      <p:sp>
        <p:nvSpPr>
          <p:cNvPr id="9" name="Podnadpis 2"/>
          <p:cNvSpPr>
            <a:spLocks noGrp="1"/>
          </p:cNvSpPr>
          <p:nvPr>
            <p:ph type="subTitle" idx="1" hasCustomPrompt="1"/>
          </p:nvPr>
        </p:nvSpPr>
        <p:spPr>
          <a:xfrm>
            <a:off x="1403648" y="4057633"/>
            <a:ext cx="7272808" cy="720080"/>
          </a:xfrm>
          <a:prstGeom prst="rect">
            <a:avLst/>
          </a:prstGeom>
        </p:spPr>
        <p:txBody>
          <a:bodyPr anchor="b">
            <a:noAutofit/>
          </a:bodyPr>
          <a:lstStyle>
            <a:lvl1pPr marL="0" indent="0" algn="l">
              <a:buNone/>
              <a:defRPr sz="2000" baseline="0">
                <a:solidFill>
                  <a:schemeClr val="tx1"/>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s-CZ" dirty="0" smtClean="0"/>
              <a:t>autoři projektu</a:t>
            </a:r>
            <a:endParaRPr lang="cs-CZ" dirty="0"/>
          </a:p>
        </p:txBody>
      </p:sp>
      <p:sp>
        <p:nvSpPr>
          <p:cNvPr id="6" name="Nadpis 13"/>
          <p:cNvSpPr>
            <a:spLocks noGrp="1" noChangeAspect="1"/>
          </p:cNvSpPr>
          <p:nvPr>
            <p:ph type="title" hasCustomPrompt="1"/>
          </p:nvPr>
        </p:nvSpPr>
        <p:spPr>
          <a:xfrm>
            <a:off x="1403648" y="1657367"/>
            <a:ext cx="7283152" cy="900100"/>
          </a:xfrm>
          <a:prstGeom prst="rect">
            <a:avLst/>
          </a:prstGeom>
        </p:spPr>
        <p:txBody>
          <a:bodyPr anchor="b"/>
          <a:lstStyle>
            <a:lvl1pPr algn="l">
              <a:defRPr b="1" baseline="0">
                <a:solidFill>
                  <a:srgbClr val="000099"/>
                </a:solidFill>
                <a:latin typeface="Arial" pitchFamily="34" charset="0"/>
                <a:cs typeface="Arial" pitchFamily="34" charset="0"/>
              </a:defRPr>
            </a:lvl1pPr>
          </a:lstStyle>
          <a:p>
            <a:r>
              <a:rPr lang="cs-CZ" dirty="0" smtClean="0"/>
              <a:t>NÁZEV PREZENTACE</a:t>
            </a:r>
            <a:endParaRPr lang="cs-CZ" dirty="0"/>
          </a:p>
        </p:txBody>
      </p:sp>
      <p:sp>
        <p:nvSpPr>
          <p:cNvPr id="10" name="Podnadpis 2"/>
          <p:cNvSpPr txBox="1">
            <a:spLocks/>
          </p:cNvSpPr>
          <p:nvPr userDrawn="1"/>
        </p:nvSpPr>
        <p:spPr>
          <a:xfrm>
            <a:off x="1403648" y="2617473"/>
            <a:ext cx="7209184" cy="960107"/>
          </a:xfrm>
          <a:prstGeom prst="rect">
            <a:avLst/>
          </a:prstGeom>
        </p:spPr>
        <p:txBody>
          <a:bodyPr>
            <a:noAutofit/>
          </a:bodyPr>
          <a:lstStyle>
            <a:lvl1pPr marL="0" indent="0" algn="l">
              <a:buNone/>
              <a:defRPr sz="2600" baseline="0">
                <a:solidFill>
                  <a:schemeClr val="tx1"/>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cs-CZ" sz="2600"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rPr>
              <a:t>MINISTRY OF REGIONAL DEVELOPMENT</a:t>
            </a: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cs-CZ" sz="2600"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rPr>
              <a:t>NATIONAL COORDINATION AUTHORITY</a:t>
            </a:r>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Vnitřní list s nadpisem">
    <p:spTree>
      <p:nvGrpSpPr>
        <p:cNvPr id="1" name=""/>
        <p:cNvGrpSpPr/>
        <p:nvPr/>
      </p:nvGrpSpPr>
      <p:grpSpPr>
        <a:xfrm>
          <a:off x="0" y="0"/>
          <a:ext cx="0" cy="0"/>
          <a:chOff x="0" y="0"/>
          <a:chExt cx="0" cy="0"/>
        </a:xfrm>
      </p:grpSpPr>
      <p:sp>
        <p:nvSpPr>
          <p:cNvPr id="3" name="Zástupný symbol pro obsah 2"/>
          <p:cNvSpPr>
            <a:spLocks noGrp="1"/>
          </p:cNvSpPr>
          <p:nvPr>
            <p:ph idx="1" hasCustomPrompt="1"/>
          </p:nvPr>
        </p:nvSpPr>
        <p:spPr>
          <a:xfrm>
            <a:off x="395536" y="1717373"/>
            <a:ext cx="8291264" cy="3240360"/>
          </a:xfrm>
          <a:prstGeom prst="rect">
            <a:avLst/>
          </a:prstGeom>
        </p:spPr>
        <p:txBody>
          <a:bodyPr>
            <a:normAutofit/>
          </a:bodyPr>
          <a:lstStyle>
            <a:lvl1pPr marL="0" indent="0" algn="l">
              <a:spcBef>
                <a:spcPts val="1000"/>
              </a:spcBef>
              <a:spcAft>
                <a:spcPts val="1000"/>
              </a:spcAft>
              <a:buFontTx/>
              <a:buNone/>
              <a:defRPr sz="2800">
                <a:latin typeface="Arial" pitchFamily="34" charset="0"/>
                <a:cs typeface="Arial" pitchFamily="34" charset="0"/>
              </a:defRPr>
            </a:lvl1pPr>
            <a:lvl2pPr algn="l">
              <a:buFontTx/>
              <a:buNone/>
              <a:defRPr sz="2400">
                <a:latin typeface="Arial" pitchFamily="34" charset="0"/>
                <a:cs typeface="Arial" pitchFamily="34" charset="0"/>
              </a:defRPr>
            </a:lvl2pPr>
            <a:lvl3pPr algn="l">
              <a:buFontTx/>
              <a:buNone/>
              <a:defRPr sz="2000">
                <a:latin typeface="Arial" pitchFamily="34" charset="0"/>
                <a:cs typeface="Arial" pitchFamily="34" charset="0"/>
              </a:defRPr>
            </a:lvl3pPr>
            <a:lvl4pPr algn="l">
              <a:buFontTx/>
              <a:buNone/>
              <a:defRPr sz="1800">
                <a:latin typeface="Arial" pitchFamily="34" charset="0"/>
                <a:cs typeface="Arial" pitchFamily="34" charset="0"/>
              </a:defRPr>
            </a:lvl4pPr>
            <a:lvl5pPr algn="l">
              <a:buFontTx/>
              <a:buNone/>
              <a:defRPr sz="1800">
                <a:latin typeface="Arial" pitchFamily="34" charset="0"/>
                <a:cs typeface="Arial" pitchFamily="34" charset="0"/>
              </a:defRPr>
            </a:lvl5pPr>
            <a:lvl6pPr>
              <a:buNone/>
              <a:defRPr/>
            </a:lvl6pPr>
          </a:lstStyle>
          <a:p>
            <a:pPr lvl="0"/>
            <a:r>
              <a:rPr lang="cs-CZ" dirty="0" smtClean="0"/>
              <a:t>Klepnutím vložíte text</a:t>
            </a:r>
          </a:p>
        </p:txBody>
      </p:sp>
      <p:sp>
        <p:nvSpPr>
          <p:cNvPr id="10" name="Nadpis 9"/>
          <p:cNvSpPr>
            <a:spLocks noGrp="1"/>
          </p:cNvSpPr>
          <p:nvPr>
            <p:ph type="title" hasCustomPrompt="1"/>
          </p:nvPr>
        </p:nvSpPr>
        <p:spPr>
          <a:xfrm>
            <a:off x="395536" y="1177313"/>
            <a:ext cx="8291264" cy="420047"/>
          </a:xfrm>
          <a:prstGeom prst="rect">
            <a:avLst/>
          </a:prstGeom>
        </p:spPr>
        <p:txBody>
          <a:bodyPr anchor="t">
            <a:noAutofit/>
          </a:bodyPr>
          <a:lstStyle>
            <a:lvl1pPr algn="l">
              <a:defRPr sz="3200" b="1">
                <a:solidFill>
                  <a:srgbClr val="000099"/>
                </a:solidFill>
                <a:latin typeface="Arial" pitchFamily="34" charset="0"/>
                <a:cs typeface="Arial" pitchFamily="34" charset="0"/>
              </a:defRPr>
            </a:lvl1pPr>
          </a:lstStyle>
          <a:p>
            <a:r>
              <a:rPr lang="cs-CZ" dirty="0" smtClean="0"/>
              <a:t>NADPIS</a:t>
            </a:r>
            <a:endParaRPr lang="cs-CZ"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Vnitřní list bez nadpisu">
    <p:spTree>
      <p:nvGrpSpPr>
        <p:cNvPr id="1" name=""/>
        <p:cNvGrpSpPr/>
        <p:nvPr/>
      </p:nvGrpSpPr>
      <p:grpSpPr>
        <a:xfrm>
          <a:off x="0" y="0"/>
          <a:ext cx="0" cy="0"/>
          <a:chOff x="0" y="0"/>
          <a:chExt cx="0" cy="0"/>
        </a:xfrm>
      </p:grpSpPr>
      <p:sp>
        <p:nvSpPr>
          <p:cNvPr id="7" name="Zástupný symbol pro obsah 2"/>
          <p:cNvSpPr>
            <a:spLocks noGrp="1"/>
          </p:cNvSpPr>
          <p:nvPr>
            <p:ph idx="1" hasCustomPrompt="1"/>
          </p:nvPr>
        </p:nvSpPr>
        <p:spPr>
          <a:xfrm>
            <a:off x="395536" y="1237320"/>
            <a:ext cx="8291264" cy="3720413"/>
          </a:xfrm>
          <a:prstGeom prst="rect">
            <a:avLst/>
          </a:prstGeom>
        </p:spPr>
        <p:txBody>
          <a:bodyPr>
            <a:normAutofit/>
          </a:bodyPr>
          <a:lstStyle>
            <a:lvl1pPr algn="l">
              <a:spcBef>
                <a:spcPts val="1000"/>
              </a:spcBef>
              <a:spcAft>
                <a:spcPts val="1000"/>
              </a:spcAft>
              <a:buFontTx/>
              <a:buNone/>
              <a:defRPr sz="2800">
                <a:latin typeface="Arial" pitchFamily="34" charset="0"/>
                <a:cs typeface="Arial" pitchFamily="34" charset="0"/>
              </a:defRPr>
            </a:lvl1pPr>
            <a:lvl2pPr algn="l">
              <a:buFontTx/>
              <a:buNone/>
              <a:defRPr sz="2400">
                <a:latin typeface="Arial" pitchFamily="34" charset="0"/>
                <a:cs typeface="Arial" pitchFamily="34" charset="0"/>
              </a:defRPr>
            </a:lvl2pPr>
            <a:lvl3pPr algn="l">
              <a:buFontTx/>
              <a:buNone/>
              <a:defRPr sz="2000">
                <a:latin typeface="Arial" pitchFamily="34" charset="0"/>
                <a:cs typeface="Arial" pitchFamily="34" charset="0"/>
              </a:defRPr>
            </a:lvl3pPr>
            <a:lvl4pPr algn="l">
              <a:buFontTx/>
              <a:buNone/>
              <a:defRPr sz="1800">
                <a:latin typeface="Arial" pitchFamily="34" charset="0"/>
                <a:cs typeface="Arial" pitchFamily="34" charset="0"/>
              </a:defRPr>
            </a:lvl4pPr>
            <a:lvl5pPr algn="l">
              <a:buFontTx/>
              <a:buNone/>
              <a:defRPr sz="1800">
                <a:latin typeface="Arial" pitchFamily="34" charset="0"/>
                <a:cs typeface="Arial" pitchFamily="34" charset="0"/>
              </a:defRPr>
            </a:lvl5pPr>
            <a:lvl6pPr>
              <a:buNone/>
              <a:defRPr/>
            </a:lvl6pPr>
          </a:lstStyle>
          <a:p>
            <a:pPr lvl="0"/>
            <a:r>
              <a:rPr lang="cs-CZ" dirty="0" smtClean="0"/>
              <a:t>Klepnutím vložíte text</a:t>
            </a: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nitřní list s odrážkami">
    <p:spTree>
      <p:nvGrpSpPr>
        <p:cNvPr id="1" name=""/>
        <p:cNvGrpSpPr/>
        <p:nvPr/>
      </p:nvGrpSpPr>
      <p:grpSpPr>
        <a:xfrm>
          <a:off x="0" y="0"/>
          <a:ext cx="0" cy="0"/>
          <a:chOff x="0" y="0"/>
          <a:chExt cx="0" cy="0"/>
        </a:xfrm>
      </p:grpSpPr>
      <p:sp>
        <p:nvSpPr>
          <p:cNvPr id="10" name="Nadpis 9"/>
          <p:cNvSpPr>
            <a:spLocks noGrp="1"/>
          </p:cNvSpPr>
          <p:nvPr>
            <p:ph type="title" hasCustomPrompt="1"/>
          </p:nvPr>
        </p:nvSpPr>
        <p:spPr>
          <a:xfrm>
            <a:off x="395536" y="1177313"/>
            <a:ext cx="8291264" cy="420047"/>
          </a:xfrm>
          <a:prstGeom prst="rect">
            <a:avLst/>
          </a:prstGeom>
        </p:spPr>
        <p:txBody>
          <a:bodyPr anchor="t">
            <a:noAutofit/>
          </a:bodyPr>
          <a:lstStyle>
            <a:lvl1pPr algn="l">
              <a:defRPr sz="3200" b="1">
                <a:solidFill>
                  <a:srgbClr val="000099"/>
                </a:solidFill>
                <a:latin typeface="Arial" pitchFamily="34" charset="0"/>
                <a:cs typeface="Arial" pitchFamily="34" charset="0"/>
              </a:defRPr>
            </a:lvl1pPr>
          </a:lstStyle>
          <a:p>
            <a:r>
              <a:rPr lang="cs-CZ" dirty="0" smtClean="0"/>
              <a:t>NADPIS</a:t>
            </a:r>
            <a:endParaRPr lang="cs-CZ" dirty="0"/>
          </a:p>
        </p:txBody>
      </p:sp>
      <p:sp>
        <p:nvSpPr>
          <p:cNvPr id="4" name="Zástupný symbol pro obsah 2"/>
          <p:cNvSpPr>
            <a:spLocks noGrp="1"/>
          </p:cNvSpPr>
          <p:nvPr>
            <p:ph idx="10"/>
          </p:nvPr>
        </p:nvSpPr>
        <p:spPr>
          <a:xfrm>
            <a:off x="467544" y="1717375"/>
            <a:ext cx="8229600" cy="3240359"/>
          </a:xfrm>
          <a:prstGeom prst="rect">
            <a:avLst/>
          </a:prstGeom>
        </p:spPr>
        <p:txBody>
          <a:bodyPr/>
          <a:lstStyle>
            <a:lvl1pPr marL="342900" indent="-342900">
              <a:buClr>
                <a:schemeClr val="accent1"/>
              </a:buClr>
              <a:buFont typeface="Wingdings" pitchFamily="2" charset="2"/>
              <a:buChar char="§"/>
              <a:defRPr/>
            </a:lvl1pPr>
            <a:lvl2pPr marL="742950" indent="-285750">
              <a:buClr>
                <a:schemeClr val="accent1"/>
              </a:buClr>
              <a:buFont typeface="Wingdings" pitchFamily="2" charset="2"/>
              <a:buChar char="§"/>
              <a:defRPr/>
            </a:lvl2pPr>
            <a:lvl3pPr marL="1143000" indent="-228600">
              <a:buClr>
                <a:schemeClr val="accent1"/>
              </a:buClr>
              <a:buFont typeface="Wingdings" pitchFamily="2" charset="2"/>
              <a:buChar char="§"/>
              <a:defRPr/>
            </a:lvl3pPr>
            <a:lvl4pPr marL="1600200" indent="-228600">
              <a:buClr>
                <a:schemeClr val="accent1"/>
              </a:buClr>
              <a:buFont typeface="Wingdings" pitchFamily="2" charset="2"/>
              <a:buChar char="§"/>
              <a:defRPr/>
            </a:lvl4pPr>
            <a:lvl5pPr marL="2057400" indent="-228600">
              <a:buClr>
                <a:schemeClr val="accent1"/>
              </a:buClr>
              <a:buFont typeface="Wingdings" pitchFamily="2" charset="2"/>
              <a:buChar char="§"/>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spTree>
    <p:extLst>
      <p:ext uri="{BB962C8B-B14F-4D97-AF65-F5344CB8AC3E}">
        <p14:creationId xmlns:p14="http://schemas.microsoft.com/office/powerpoint/2010/main" val="91094237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33401" y="3746500"/>
            <a:ext cx="6554867" cy="1270000"/>
          </a:xfrm>
          <a:prstGeom prst="rect">
            <a:avLst/>
          </a:prstGeom>
        </p:spPr>
        <p:txBody>
          <a:bodyPr/>
          <a:lstStyle/>
          <a:p>
            <a:r>
              <a:rPr lang="en-US" smtClean="0"/>
              <a:t>Click to edit Master title style</a:t>
            </a:r>
            <a:endParaRPr lang="en-US" dirty="0"/>
          </a:p>
        </p:txBody>
      </p:sp>
      <p:sp>
        <p:nvSpPr>
          <p:cNvPr id="3" name="Content Placeholder 2"/>
          <p:cNvSpPr>
            <a:spLocks noGrp="1"/>
          </p:cNvSpPr>
          <p:nvPr>
            <p:ph idx="1"/>
          </p:nvPr>
        </p:nvSpPr>
        <p:spPr>
          <a:xfrm>
            <a:off x="533401" y="444500"/>
            <a:ext cx="6554867" cy="313972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7429500" y="5143500"/>
            <a:ext cx="1201738" cy="304271"/>
          </a:xfrm>
          <a:prstGeom prst="rect">
            <a:avLst/>
          </a:prstGeom>
        </p:spPr>
        <p:txBody>
          <a:bodyPr/>
          <a:lstStyle>
            <a:lvl1pPr>
              <a:defRPr/>
            </a:lvl1pPr>
          </a:lstStyle>
          <a:p>
            <a:pPr>
              <a:defRPr/>
            </a:pPr>
            <a:endParaRPr lang="en-US" altLang="en-US" dirty="0"/>
          </a:p>
        </p:txBody>
      </p:sp>
      <p:sp>
        <p:nvSpPr>
          <p:cNvPr id="5" name="Footer Placeholder 4"/>
          <p:cNvSpPr>
            <a:spLocks noGrp="1"/>
          </p:cNvSpPr>
          <p:nvPr>
            <p:ph type="ftr" sz="quarter" idx="11"/>
          </p:nvPr>
        </p:nvSpPr>
        <p:spPr>
          <a:xfrm>
            <a:off x="533400" y="5143500"/>
            <a:ext cx="5811838" cy="304271"/>
          </a:xfrm>
          <a:prstGeom prst="rect">
            <a:avLst/>
          </a:prstGeom>
        </p:spPr>
        <p:txBody>
          <a:bodyPr/>
          <a:lstStyle>
            <a:lvl1pPr>
              <a:defRPr/>
            </a:lvl1pPr>
          </a:lstStyle>
          <a:p>
            <a:pPr>
              <a:defRPr/>
            </a:pPr>
            <a:endParaRPr lang="en-US" altLang="en-US" dirty="0"/>
          </a:p>
        </p:txBody>
      </p:sp>
      <p:sp>
        <p:nvSpPr>
          <p:cNvPr id="6" name="Slide Number Placeholder 5"/>
          <p:cNvSpPr>
            <a:spLocks noGrp="1"/>
          </p:cNvSpPr>
          <p:nvPr>
            <p:ph type="sldNum" sz="quarter" idx="12"/>
          </p:nvPr>
        </p:nvSpPr>
        <p:spPr>
          <a:xfrm>
            <a:off x="7773988" y="4648730"/>
            <a:ext cx="857250" cy="558271"/>
          </a:xfrm>
          <a:prstGeom prst="rect">
            <a:avLst/>
          </a:prstGeom>
        </p:spPr>
        <p:txBody>
          <a:bodyPr/>
          <a:lstStyle>
            <a:lvl1pPr>
              <a:defRPr/>
            </a:lvl1pPr>
          </a:lstStyle>
          <a:p>
            <a:pPr>
              <a:defRPr/>
            </a:pPr>
            <a:fld id="{A6DB737F-0AFE-3043-AC44-31DC7C06F68E}" type="slidenum">
              <a:rPr lang="en-US" altLang="en-US"/>
              <a:pPr>
                <a:defRPr/>
              </a:pPr>
              <a:t>‹#›</a:t>
            </a:fld>
            <a:endParaRPr lang="en-US" altLang="en-US" dirty="0"/>
          </a:p>
        </p:txBody>
      </p:sp>
    </p:spTree>
    <p:extLst>
      <p:ext uri="{BB962C8B-B14F-4D97-AF65-F5344CB8AC3E}">
        <p14:creationId xmlns:p14="http://schemas.microsoft.com/office/powerpoint/2010/main" val="18103786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Obrázek 7" descr="nok bubliny.jpg"/>
          <p:cNvPicPr>
            <a:picLocks noChangeAspect="1"/>
          </p:cNvPicPr>
          <p:nvPr/>
        </p:nvPicPr>
        <p:blipFill>
          <a:blip r:embed="rId7" cstate="print"/>
          <a:srcRect l="8249"/>
          <a:stretch>
            <a:fillRect/>
          </a:stretch>
        </p:blipFill>
        <p:spPr>
          <a:xfrm>
            <a:off x="-1" y="1345332"/>
            <a:ext cx="6621899" cy="4021570"/>
          </a:xfrm>
          <a:prstGeom prst="rect">
            <a:avLst/>
          </a:prstGeom>
        </p:spPr>
      </p:pic>
      <p:sp>
        <p:nvSpPr>
          <p:cNvPr id="9" name="Obdélník 8"/>
          <p:cNvSpPr>
            <a:spLocks noChangeAspect="1"/>
          </p:cNvSpPr>
          <p:nvPr/>
        </p:nvSpPr>
        <p:spPr>
          <a:xfrm>
            <a:off x="0" y="1"/>
            <a:ext cx="9144000" cy="217207"/>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a:noFill/>
            </a:endParaRPr>
          </a:p>
        </p:txBody>
      </p:sp>
      <p:sp>
        <p:nvSpPr>
          <p:cNvPr id="10" name="Obdélník 9"/>
          <p:cNvSpPr/>
          <p:nvPr/>
        </p:nvSpPr>
        <p:spPr>
          <a:xfrm>
            <a:off x="0" y="217208"/>
            <a:ext cx="9144000" cy="120013"/>
          </a:xfrm>
          <a:prstGeom prst="rect">
            <a:avLst/>
          </a:prstGeom>
          <a:gradFill>
            <a:gsLst>
              <a:gs pos="0">
                <a:srgbClr val="000099"/>
              </a:gs>
              <a:gs pos="100000">
                <a:schemeClr val="bg1">
                  <a:alpha val="0"/>
                </a:schemeClr>
              </a:gs>
            </a:gsLst>
            <a:lin ang="0" scaled="1"/>
          </a:gra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a:noFill/>
            </a:endParaRPr>
          </a:p>
        </p:txBody>
      </p:sp>
      <p:pic>
        <p:nvPicPr>
          <p:cNvPr id="12" name="Picture 2" descr="C:\Users\lukond\Pictures\mmr_cz_rgb.jpg"/>
          <p:cNvPicPr>
            <a:picLocks noChangeAspect="1" noChangeArrowheads="1"/>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395535" y="553244"/>
            <a:ext cx="2408237" cy="466725"/>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N:\OBECNÉ\Loga 2014-2020\Logolinky 2014_2020\OPTP\RGB\PNG\EN_RO_B_C.png"/>
          <p:cNvPicPr>
            <a:picLocks noChangeAspect="1" noChangeArrowheads="1"/>
          </p:cNvPicPr>
          <p:nvPr userDrawn="1"/>
        </p:nvPicPr>
        <p:blipFill>
          <a:blip r:embed="rId9" cstate="print">
            <a:extLst>
              <a:ext uri="{28A0092B-C50C-407E-A947-70E740481C1C}">
                <a14:useLocalDpi xmlns:a14="http://schemas.microsoft.com/office/drawing/2010/main" val="0"/>
              </a:ext>
            </a:extLst>
          </a:blip>
          <a:srcRect/>
          <a:stretch>
            <a:fillRect/>
          </a:stretch>
        </p:blipFill>
        <p:spPr bwMode="auto">
          <a:xfrm>
            <a:off x="5652120" y="4929999"/>
            <a:ext cx="3317876" cy="873806"/>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10.png"/><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6.xml"/><Relationship Id="rId1" Type="http://schemas.openxmlformats.org/officeDocument/2006/relationships/slideLayout" Target="../slideLayouts/slideLayout3.xml"/><Relationship Id="rId5" Type="http://schemas.openxmlformats.org/officeDocument/2006/relationships/image" Target="../media/image10.png"/><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3.xml"/><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3.xml"/><Relationship Id="rId5" Type="http://schemas.openxmlformats.org/officeDocument/2006/relationships/image" Target="../media/image17.png"/><Relationship Id="rId4" Type="http://schemas.openxmlformats.org/officeDocument/2006/relationships/image" Target="../media/image16.png"/></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package" Target="../embeddings/Microsoft_Word_Document1.docx"/><Relationship Id="rId2" Type="http://schemas.openxmlformats.org/officeDocument/2006/relationships/slideLayout" Target="../slideLayouts/slideLayout3.xml"/><Relationship Id="rId1" Type="http://schemas.openxmlformats.org/officeDocument/2006/relationships/vmlDrawing" Target="../drawings/vmlDrawing1.vml"/><Relationship Id="rId5" Type="http://schemas.openxmlformats.org/officeDocument/2006/relationships/image" Target="../media/image6.emf"/><Relationship Id="rId4" Type="http://schemas.openxmlformats.org/officeDocument/2006/relationships/image" Target="../media/image5.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 name="TextBox 3"/>
          <p:cNvSpPr txBox="1">
            <a:spLocks noChangeArrowheads="1"/>
          </p:cNvSpPr>
          <p:nvPr/>
        </p:nvSpPr>
        <p:spPr bwMode="auto">
          <a:xfrm>
            <a:off x="251520" y="1273324"/>
            <a:ext cx="8640960" cy="3416320"/>
          </a:xfrm>
          <a:prstGeom prst="rect">
            <a:avLst/>
          </a:prstGeom>
          <a:solidFill>
            <a:schemeClr val="accent2"/>
          </a:solidFill>
          <a:ln w="9525">
            <a:solidFill>
              <a:schemeClr val="accent1"/>
            </a:solidFill>
            <a:miter lim="800000"/>
            <a:headEnd/>
            <a:tailEnd/>
          </a:ln>
        </p:spPr>
        <p:txBody>
          <a:bodyPr wrap="square">
            <a:spAutoFit/>
          </a:bodyPr>
          <a:lstStyle>
            <a:lvl1pPr>
              <a:defRPr sz="2400">
                <a:solidFill>
                  <a:schemeClr val="tx1"/>
                </a:solidFill>
                <a:latin typeface="Times" charset="0"/>
              </a:defRPr>
            </a:lvl1pPr>
            <a:lvl2pPr marL="742950" indent="-285750">
              <a:defRPr sz="2400">
                <a:solidFill>
                  <a:schemeClr val="tx1"/>
                </a:solidFill>
                <a:latin typeface="Times" charset="0"/>
              </a:defRPr>
            </a:lvl2pPr>
            <a:lvl3pPr marL="1143000" indent="-228600">
              <a:defRPr sz="2400">
                <a:solidFill>
                  <a:schemeClr val="tx1"/>
                </a:solidFill>
                <a:latin typeface="Times" charset="0"/>
              </a:defRPr>
            </a:lvl3pPr>
            <a:lvl4pPr marL="1600200" indent="-228600">
              <a:defRPr sz="2400">
                <a:solidFill>
                  <a:schemeClr val="tx1"/>
                </a:solidFill>
                <a:latin typeface="Times" charset="0"/>
              </a:defRPr>
            </a:lvl4pPr>
            <a:lvl5pPr marL="2057400" indent="-228600">
              <a:defRPr sz="2400">
                <a:solidFill>
                  <a:schemeClr val="tx1"/>
                </a:solidFill>
                <a:latin typeface="Times" charset="0"/>
              </a:defRPr>
            </a:lvl5pPr>
            <a:lvl6pPr marL="2514600" indent="-228600" eaLnBrk="0" fontAlgn="base" hangingPunct="0">
              <a:spcBef>
                <a:spcPct val="0"/>
              </a:spcBef>
              <a:spcAft>
                <a:spcPct val="0"/>
              </a:spcAft>
              <a:defRPr sz="2400">
                <a:solidFill>
                  <a:schemeClr val="tx1"/>
                </a:solidFill>
                <a:latin typeface="Times" charset="0"/>
              </a:defRPr>
            </a:lvl6pPr>
            <a:lvl7pPr marL="2971800" indent="-228600" eaLnBrk="0" fontAlgn="base" hangingPunct="0">
              <a:spcBef>
                <a:spcPct val="0"/>
              </a:spcBef>
              <a:spcAft>
                <a:spcPct val="0"/>
              </a:spcAft>
              <a:defRPr sz="2400">
                <a:solidFill>
                  <a:schemeClr val="tx1"/>
                </a:solidFill>
                <a:latin typeface="Times" charset="0"/>
              </a:defRPr>
            </a:lvl7pPr>
            <a:lvl8pPr marL="3429000" indent="-228600" eaLnBrk="0" fontAlgn="base" hangingPunct="0">
              <a:spcBef>
                <a:spcPct val="0"/>
              </a:spcBef>
              <a:spcAft>
                <a:spcPct val="0"/>
              </a:spcAft>
              <a:defRPr sz="2400">
                <a:solidFill>
                  <a:schemeClr val="tx1"/>
                </a:solidFill>
                <a:latin typeface="Times" charset="0"/>
              </a:defRPr>
            </a:lvl8pPr>
            <a:lvl9pPr marL="3886200" indent="-228600" eaLnBrk="0" fontAlgn="base" hangingPunct="0">
              <a:spcBef>
                <a:spcPct val="0"/>
              </a:spcBef>
              <a:spcAft>
                <a:spcPct val="0"/>
              </a:spcAft>
              <a:defRPr sz="2400">
                <a:solidFill>
                  <a:schemeClr val="tx1"/>
                </a:solidFill>
                <a:latin typeface="Times" charset="0"/>
              </a:defRPr>
            </a:lvl9pPr>
          </a:lstStyle>
          <a:p>
            <a:pPr algn="ctr"/>
            <a:r>
              <a:rPr lang="en-US" altLang="en-US" sz="6000" dirty="0">
                <a:solidFill>
                  <a:schemeClr val="bg1"/>
                </a:solidFill>
                <a:latin typeface="Arial Regular" charset="0"/>
              </a:rPr>
              <a:t>Maximizing Credible </a:t>
            </a:r>
            <a:r>
              <a:rPr lang="en-US" altLang="en-US" sz="6000" dirty="0" smtClean="0">
                <a:solidFill>
                  <a:schemeClr val="bg1"/>
                </a:solidFill>
                <a:latin typeface="Arial Regular" charset="0"/>
              </a:rPr>
              <a:t>Results </a:t>
            </a:r>
          </a:p>
          <a:p>
            <a:pPr algn="ctr"/>
            <a:r>
              <a:rPr lang="en-US" altLang="en-US" sz="4800" dirty="0" smtClean="0">
                <a:solidFill>
                  <a:schemeClr val="bg1"/>
                </a:solidFill>
                <a:latin typeface="Arial Regular" charset="0"/>
              </a:rPr>
              <a:t>From Focus Group Discussions</a:t>
            </a:r>
            <a:endParaRPr lang="en-US" altLang="en-US" sz="4800" dirty="0">
              <a:solidFill>
                <a:schemeClr val="bg1"/>
              </a:solidFill>
              <a:latin typeface="Arial Regular" charset="0"/>
            </a:endParaRPr>
          </a:p>
        </p:txBody>
      </p:sp>
    </p:spTree>
    <p:extLst>
      <p:ext uri="{BB962C8B-B14F-4D97-AF65-F5344CB8AC3E}">
        <p14:creationId xmlns:p14="http://schemas.microsoft.com/office/powerpoint/2010/main" val="14861472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ontent Placeholder 7"/>
          <p:cNvGraphicFramePr>
            <a:graphicFrameLocks noGrp="1"/>
          </p:cNvGraphicFramePr>
          <p:nvPr>
            <p:ph idx="1"/>
            <p:extLst>
              <p:ext uri="{D42A27DB-BD31-4B8C-83A1-F6EECF244321}">
                <p14:modId xmlns:p14="http://schemas.microsoft.com/office/powerpoint/2010/main" val="130350361"/>
              </p:ext>
            </p:extLst>
          </p:nvPr>
        </p:nvGraphicFramePr>
        <p:xfrm>
          <a:off x="251520" y="448494"/>
          <a:ext cx="8424936" cy="5172649"/>
        </p:xfrm>
        <a:graphic>
          <a:graphicData uri="http://schemas.openxmlformats.org/drawingml/2006/table">
            <a:tbl>
              <a:tblPr>
                <a:tableStyleId>{5C22544A-7EE6-4342-B048-85BDC9FD1C3A}</a:tableStyleId>
              </a:tblPr>
              <a:tblGrid>
                <a:gridCol w="1847574"/>
                <a:gridCol w="2058534"/>
                <a:gridCol w="2348769"/>
                <a:gridCol w="2170059"/>
              </a:tblGrid>
              <a:tr h="920144">
                <a:tc>
                  <a:txBody>
                    <a:bodyPr/>
                    <a:lstStyle/>
                    <a:p>
                      <a:pPr algn="ctr" fontAlgn="ctr"/>
                      <a:r>
                        <a:rPr lang="ro-RO" sz="1200" u="none" strike="noStrike" dirty="0">
                          <a:solidFill>
                            <a:schemeClr val="accent1">
                              <a:lumMod val="60000"/>
                              <a:lumOff val="40000"/>
                            </a:schemeClr>
                          </a:solidFill>
                          <a:effectLst/>
                        </a:rPr>
                        <a:t>     </a:t>
                      </a:r>
                      <a:r>
                        <a:rPr lang="ro-RO" sz="1200" i="1" u="none" strike="noStrike" dirty="0">
                          <a:solidFill>
                            <a:schemeClr val="accent1">
                              <a:lumMod val="60000"/>
                              <a:lumOff val="40000"/>
                            </a:schemeClr>
                          </a:solidFill>
                          <a:effectLst/>
                        </a:rPr>
                        <a:t> </a:t>
                      </a:r>
                      <a:r>
                        <a:rPr lang="ro-RO" sz="1200" i="1" u="none" strike="noStrike" dirty="0" smtClean="0">
                          <a:solidFill>
                            <a:schemeClr val="accent1">
                              <a:lumMod val="60000"/>
                              <a:lumOff val="40000"/>
                            </a:schemeClr>
                          </a:solidFill>
                          <a:effectLst/>
                        </a:rPr>
                        <a:t>Principle      </a:t>
                      </a:r>
                      <a:endParaRPr lang="ro-RO" sz="1200" b="0" i="1" u="none" strike="noStrike" dirty="0">
                        <a:solidFill>
                          <a:schemeClr val="accent1">
                            <a:lumMod val="60000"/>
                            <a:lumOff val="40000"/>
                          </a:schemeClr>
                        </a:solidFill>
                        <a:effectLst/>
                        <a:latin typeface="Calibri (Body)" charset="0"/>
                      </a:endParaRPr>
                    </a:p>
                  </a:txBody>
                  <a:tcPr marL="0" marR="0" marT="0" marB="0" anchor="ctr">
                    <a:lnR w="12700" cap="flat" cmpd="sng" algn="ctr">
                      <a:solidFill>
                        <a:schemeClr val="tx1"/>
                      </a:solidFill>
                      <a:prstDash val="solid"/>
                      <a:round/>
                      <a:headEnd type="none" w="med" len="med"/>
                      <a:tailEnd type="none" w="med" len="med"/>
                    </a:lnR>
                  </a:tcPr>
                </a:tc>
                <a:tc>
                  <a:txBody>
                    <a:bodyPr/>
                    <a:lstStyle/>
                    <a:p>
                      <a:pPr algn="ctr" fontAlgn="b"/>
                      <a:endParaRPr lang="en-US" sz="900" u="none" strike="noStrike" dirty="0" smtClean="0">
                        <a:effectLst/>
                      </a:endParaRPr>
                    </a:p>
                    <a:p>
                      <a:pPr algn="ctr" fontAlgn="b"/>
                      <a:endParaRPr lang="en-US" sz="900" u="none" strike="noStrike" dirty="0" smtClean="0">
                        <a:effectLst/>
                      </a:endParaRPr>
                    </a:p>
                    <a:p>
                      <a:pPr algn="ctr" fontAlgn="b"/>
                      <a:endParaRPr lang="en-US" sz="900" u="none" strike="noStrike" dirty="0" smtClean="0">
                        <a:effectLst/>
                      </a:endParaRPr>
                    </a:p>
                    <a:p>
                      <a:pPr algn="ctr" fontAlgn="b"/>
                      <a:endParaRPr lang="en-US" sz="800" u="none" strike="noStrike" dirty="0" smtClean="0">
                        <a:effectLst/>
                      </a:endParaRPr>
                    </a:p>
                    <a:p>
                      <a:pPr algn="ctr" fontAlgn="b"/>
                      <a:r>
                        <a:rPr lang="en-US" sz="900" b="1" u="none" strike="noStrike" dirty="0" smtClean="0">
                          <a:solidFill>
                            <a:srgbClr val="C00000"/>
                          </a:solidFill>
                          <a:effectLst/>
                        </a:rPr>
                        <a:t>STATE: Court System</a:t>
                      </a:r>
                      <a:endParaRPr lang="en-US" sz="900" b="1" i="0" u="none" strike="noStrike" dirty="0">
                        <a:solidFill>
                          <a:srgbClr val="C00000"/>
                        </a:solidFill>
                        <a:effectLst/>
                        <a:latin typeface="Calibri"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fontAlgn="b"/>
                      <a:r>
                        <a:rPr lang="en-US" sz="900" u="none" strike="noStrike" dirty="0" smtClean="0">
                          <a:solidFill>
                            <a:schemeClr val="accent1">
                              <a:lumMod val="60000"/>
                              <a:lumOff val="40000"/>
                            </a:schemeClr>
                          </a:solidFill>
                          <a:effectLst/>
                        </a:rPr>
                        <a:t>                                                             </a:t>
                      </a:r>
                    </a:p>
                    <a:p>
                      <a:pPr algn="ctr" fontAlgn="b"/>
                      <a:endParaRPr lang="en-US" sz="900" u="none" strike="noStrike" dirty="0" smtClean="0">
                        <a:solidFill>
                          <a:schemeClr val="accent1">
                            <a:lumMod val="60000"/>
                            <a:lumOff val="40000"/>
                          </a:schemeClr>
                        </a:solidFill>
                        <a:effectLst/>
                      </a:endParaRPr>
                    </a:p>
                    <a:p>
                      <a:pPr algn="ctr" fontAlgn="b"/>
                      <a:endParaRPr lang="en-US" sz="900" u="none" strike="noStrike" dirty="0" smtClean="0">
                        <a:solidFill>
                          <a:schemeClr val="accent1">
                            <a:lumMod val="60000"/>
                            <a:lumOff val="40000"/>
                          </a:schemeClr>
                        </a:solidFill>
                        <a:effectLst/>
                      </a:endParaRPr>
                    </a:p>
                    <a:p>
                      <a:pPr algn="ctr" fontAlgn="b"/>
                      <a:r>
                        <a:rPr lang="en-US" sz="900" b="1" u="none" strike="noStrike" dirty="0" smtClean="0">
                          <a:solidFill>
                            <a:schemeClr val="accent1">
                              <a:lumMod val="60000"/>
                              <a:lumOff val="40000"/>
                            </a:schemeClr>
                          </a:solidFill>
                          <a:effectLst/>
                        </a:rPr>
                        <a:t> </a:t>
                      </a:r>
                    </a:p>
                    <a:p>
                      <a:pPr algn="ctr" fontAlgn="b"/>
                      <a:r>
                        <a:rPr lang="en-US" sz="900" b="1" u="none" strike="noStrike" dirty="0" smtClean="0">
                          <a:solidFill>
                            <a:schemeClr val="accent1">
                              <a:lumMod val="60000"/>
                              <a:lumOff val="40000"/>
                            </a:schemeClr>
                          </a:solidFill>
                          <a:effectLst/>
                        </a:rPr>
                        <a:t>REGIONAL /PRIVATE /NGO: Housing                                                                                                      </a:t>
                      </a:r>
                      <a:endParaRPr lang="en-US" sz="900" b="1" i="0" u="none" strike="noStrike" dirty="0">
                        <a:solidFill>
                          <a:schemeClr val="accent1">
                            <a:lumMod val="60000"/>
                            <a:lumOff val="40000"/>
                          </a:schemeClr>
                        </a:solidFill>
                        <a:effectLst/>
                        <a:latin typeface="Calibri"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fontAlgn="b"/>
                      <a:r>
                        <a:rPr lang="en-US" sz="900" u="none" strike="noStrike" dirty="0" smtClean="0">
                          <a:effectLst/>
                        </a:rPr>
                        <a:t>                  </a:t>
                      </a:r>
                    </a:p>
                    <a:p>
                      <a:pPr algn="ctr" fontAlgn="b"/>
                      <a:endParaRPr lang="en-US" sz="900" u="none" strike="noStrike" dirty="0" smtClean="0">
                        <a:effectLst/>
                      </a:endParaRPr>
                    </a:p>
                    <a:p>
                      <a:pPr algn="ctr" fontAlgn="b"/>
                      <a:endParaRPr lang="en-US" sz="900" u="none" strike="noStrike" dirty="0" smtClean="0">
                        <a:effectLst/>
                      </a:endParaRPr>
                    </a:p>
                    <a:p>
                      <a:pPr algn="ctr" fontAlgn="b"/>
                      <a:endParaRPr lang="en-US" sz="800" u="none" strike="noStrike" dirty="0" smtClean="0">
                        <a:effectLst/>
                      </a:endParaRPr>
                    </a:p>
                    <a:p>
                      <a:pPr algn="ctr" fontAlgn="b"/>
                      <a:r>
                        <a:rPr lang="en-US" sz="900" b="1" u="none" strike="noStrike" dirty="0" smtClean="0">
                          <a:solidFill>
                            <a:schemeClr val="accent5">
                              <a:lumMod val="75000"/>
                            </a:schemeClr>
                          </a:solidFill>
                          <a:effectLst/>
                        </a:rPr>
                        <a:t>NATIONAL: Safety </a:t>
                      </a:r>
                      <a:r>
                        <a:rPr lang="en-US" sz="900" b="1" u="none" strike="noStrike" dirty="0">
                          <a:solidFill>
                            <a:schemeClr val="accent5">
                              <a:lumMod val="75000"/>
                            </a:schemeClr>
                          </a:solidFill>
                          <a:effectLst/>
                        </a:rPr>
                        <a:t>Culture</a:t>
                      </a:r>
                      <a:endParaRPr lang="en-US" sz="900" b="1" i="0" u="none" strike="noStrike" dirty="0">
                        <a:solidFill>
                          <a:schemeClr val="accent5">
                            <a:lumMod val="75000"/>
                          </a:schemeClr>
                        </a:solidFill>
                        <a:effectLst/>
                        <a:latin typeface="Calibri"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466034">
                <a:tc>
                  <a:txBody>
                    <a:bodyPr/>
                    <a:lstStyle/>
                    <a:p>
                      <a:pPr algn="ctr" fontAlgn="t"/>
                      <a:r>
                        <a:rPr lang="en-US" sz="1200" u="none" strike="noStrike" dirty="0" smtClean="0">
                          <a:solidFill>
                            <a:schemeClr val="accent1">
                              <a:lumMod val="60000"/>
                              <a:lumOff val="40000"/>
                            </a:schemeClr>
                          </a:solidFill>
                          <a:effectLst/>
                        </a:rPr>
                        <a:t>I. Clear </a:t>
                      </a:r>
                      <a:r>
                        <a:rPr lang="en-US" sz="1200" u="none" strike="noStrike" dirty="0">
                          <a:solidFill>
                            <a:schemeClr val="accent1">
                              <a:lumMod val="60000"/>
                              <a:lumOff val="40000"/>
                            </a:schemeClr>
                          </a:solidFill>
                          <a:effectLst/>
                        </a:rPr>
                        <a:t>research question</a:t>
                      </a:r>
                      <a:endParaRPr lang="en-US" sz="1200" b="0" i="0" u="none" strike="noStrike" dirty="0">
                        <a:solidFill>
                          <a:schemeClr val="accent1">
                            <a:lumMod val="60000"/>
                            <a:lumOff val="40000"/>
                          </a:schemeClr>
                        </a:solidFill>
                        <a:effectLst/>
                        <a:latin typeface="Calibri" charset="0"/>
                      </a:endParaRPr>
                    </a:p>
                  </a:txBody>
                  <a:tcPr marL="0" marR="0" marT="0" marB="0">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fontAlgn="t"/>
                      <a:r>
                        <a:rPr lang="en-US" sz="1000" u="none" strike="noStrike" dirty="0">
                          <a:solidFill>
                            <a:srgbClr val="C00000"/>
                          </a:solidFill>
                          <a:effectLst/>
                        </a:rPr>
                        <a:t>Challenges, </a:t>
                      </a:r>
                      <a:r>
                        <a:rPr lang="en-US" sz="1000" u="none" strike="noStrike" dirty="0" smtClean="0">
                          <a:solidFill>
                            <a:srgbClr val="C00000"/>
                          </a:solidFill>
                          <a:effectLst/>
                        </a:rPr>
                        <a:t>Lack of Confidence, Solutions</a:t>
                      </a:r>
                      <a:endParaRPr lang="en-US" sz="1000" b="0" i="0" u="none" strike="noStrike" dirty="0">
                        <a:solidFill>
                          <a:srgbClr val="C00000"/>
                        </a:solidFill>
                        <a:effectLst/>
                        <a:latin typeface="Calibri"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fontAlgn="t"/>
                      <a:r>
                        <a:rPr lang="en-US" sz="1000" u="none" strike="noStrike" dirty="0">
                          <a:solidFill>
                            <a:schemeClr val="accent1">
                              <a:lumMod val="60000"/>
                              <a:lumOff val="40000"/>
                            </a:schemeClr>
                          </a:solidFill>
                          <a:effectLst/>
                        </a:rPr>
                        <a:t>How to Pass a Bond Issue on </a:t>
                      </a:r>
                      <a:r>
                        <a:rPr lang="en-US" sz="1000" u="none" strike="noStrike" dirty="0" smtClean="0">
                          <a:solidFill>
                            <a:schemeClr val="accent1">
                              <a:lumMod val="60000"/>
                              <a:lumOff val="40000"/>
                            </a:schemeClr>
                          </a:solidFill>
                          <a:effectLst/>
                        </a:rPr>
                        <a:t>   "</a:t>
                      </a:r>
                      <a:r>
                        <a:rPr lang="en-US" sz="1000" u="none" strike="noStrike" dirty="0">
                          <a:solidFill>
                            <a:schemeClr val="accent1">
                              <a:lumMod val="60000"/>
                              <a:lumOff val="40000"/>
                            </a:schemeClr>
                          </a:solidFill>
                          <a:effectLst/>
                        </a:rPr>
                        <a:t>Affordable Housing"</a:t>
                      </a:r>
                      <a:endParaRPr lang="en-US" sz="1000" b="0" i="0" u="none" strike="noStrike" dirty="0">
                        <a:solidFill>
                          <a:schemeClr val="accent1">
                            <a:lumMod val="60000"/>
                            <a:lumOff val="40000"/>
                          </a:schemeClr>
                        </a:solidFill>
                        <a:effectLst/>
                        <a:latin typeface="Calibri"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fontAlgn="t"/>
                      <a:r>
                        <a:rPr lang="en-US" sz="1000" u="none" strike="noStrike" dirty="0">
                          <a:solidFill>
                            <a:schemeClr val="accent5">
                              <a:lumMod val="75000"/>
                            </a:schemeClr>
                          </a:solidFill>
                          <a:effectLst/>
                        </a:rPr>
                        <a:t>How to Improve Waste </a:t>
                      </a:r>
                      <a:r>
                        <a:rPr lang="en-US" sz="1000" u="none" strike="noStrike" dirty="0" smtClean="0">
                          <a:solidFill>
                            <a:schemeClr val="accent5">
                              <a:lumMod val="75000"/>
                            </a:schemeClr>
                          </a:solidFill>
                          <a:effectLst/>
                        </a:rPr>
                        <a:t>Facility </a:t>
                      </a:r>
                      <a:r>
                        <a:rPr lang="en-US" sz="1000" u="none" strike="noStrike" dirty="0">
                          <a:solidFill>
                            <a:schemeClr val="accent5">
                              <a:lumMod val="75000"/>
                            </a:schemeClr>
                          </a:solidFill>
                          <a:effectLst/>
                        </a:rPr>
                        <a:t>"Nuclear Safety Culture"</a:t>
                      </a:r>
                      <a:endParaRPr lang="en-US" sz="1000" b="0" i="0" u="none" strike="noStrike" dirty="0">
                        <a:solidFill>
                          <a:schemeClr val="accent5">
                            <a:lumMod val="75000"/>
                          </a:schemeClr>
                        </a:solidFill>
                        <a:effectLst/>
                        <a:latin typeface="Calibri"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r>
              <a:tr h="354077">
                <a:tc>
                  <a:txBody>
                    <a:bodyPr/>
                    <a:lstStyle/>
                    <a:p>
                      <a:pPr algn="r" fontAlgn="t"/>
                      <a:r>
                        <a:rPr lang="en-US" sz="1000" u="none" strike="noStrike" dirty="0">
                          <a:effectLst/>
                        </a:rPr>
                        <a:t>Set by </a:t>
                      </a:r>
                      <a:r>
                        <a:rPr lang="en-US" sz="1000" u="none" strike="noStrike" dirty="0" smtClean="0">
                          <a:effectLst/>
                        </a:rPr>
                        <a:t>stakeholders </a:t>
                      </a:r>
                      <a:endParaRPr lang="en-US" sz="1000" b="0" i="1" u="none" strike="noStrike" dirty="0">
                        <a:solidFill>
                          <a:srgbClr val="000000"/>
                        </a:solidFill>
                        <a:effectLst/>
                        <a:latin typeface="Calibri" charset="0"/>
                      </a:endParaRPr>
                    </a:p>
                  </a:txBody>
                  <a:tcPr marL="0" marR="0"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fontAlgn="t"/>
                      <a:r>
                        <a:rPr lang="en-US" sz="1000" u="none" strike="noStrike" dirty="0">
                          <a:solidFill>
                            <a:srgbClr val="C00000"/>
                          </a:solidFill>
                          <a:effectLst/>
                        </a:rPr>
                        <a:t>Committee on </a:t>
                      </a:r>
                      <a:r>
                        <a:rPr lang="en-US" sz="1000" u="none" strike="noStrike" dirty="0" smtClean="0">
                          <a:solidFill>
                            <a:srgbClr val="C00000"/>
                          </a:solidFill>
                          <a:effectLst/>
                        </a:rPr>
                        <a:t>Women &amp;        Minorities </a:t>
                      </a:r>
                      <a:r>
                        <a:rPr lang="en-US" sz="1000" u="none" strike="noStrike" dirty="0">
                          <a:solidFill>
                            <a:srgbClr val="C00000"/>
                          </a:solidFill>
                          <a:effectLst/>
                        </a:rPr>
                        <a:t>in the Courts</a:t>
                      </a:r>
                      <a:endParaRPr lang="en-US" sz="1000" b="0" i="0" u="none" strike="noStrike" dirty="0">
                        <a:solidFill>
                          <a:srgbClr val="C00000"/>
                        </a:solidFill>
                        <a:effectLst/>
                        <a:latin typeface="Calibri"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fontAlgn="t"/>
                      <a:r>
                        <a:rPr lang="en-US" sz="1000" u="none" strike="noStrike" dirty="0" smtClean="0">
                          <a:solidFill>
                            <a:schemeClr val="accent1">
                              <a:lumMod val="60000"/>
                              <a:lumOff val="40000"/>
                            </a:schemeClr>
                          </a:solidFill>
                          <a:effectLst/>
                        </a:rPr>
                        <a:t>Foundation, Housing </a:t>
                      </a:r>
                      <a:r>
                        <a:rPr lang="en-US" sz="1000" u="none" strike="noStrike" dirty="0">
                          <a:solidFill>
                            <a:schemeClr val="accent1">
                              <a:lumMod val="60000"/>
                              <a:lumOff val="40000"/>
                            </a:schemeClr>
                          </a:solidFill>
                          <a:effectLst/>
                        </a:rPr>
                        <a:t>Works RI </a:t>
                      </a:r>
                      <a:r>
                        <a:rPr lang="en-US" sz="1000" u="none" strike="noStrike" dirty="0" smtClean="0">
                          <a:solidFill>
                            <a:schemeClr val="accent1">
                              <a:lumMod val="60000"/>
                              <a:lumOff val="40000"/>
                            </a:schemeClr>
                          </a:solidFill>
                          <a:effectLst/>
                        </a:rPr>
                        <a:t> </a:t>
                      </a:r>
                      <a:endParaRPr lang="en-US" sz="1000" b="0" i="0" u="none" strike="noStrike" dirty="0">
                        <a:solidFill>
                          <a:schemeClr val="accent1">
                            <a:lumMod val="60000"/>
                            <a:lumOff val="40000"/>
                          </a:schemeClr>
                        </a:solidFill>
                        <a:effectLst/>
                        <a:latin typeface="Calibri"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fontAlgn="t"/>
                      <a:r>
                        <a:rPr lang="en-US" sz="1000" u="none" strike="noStrike" dirty="0">
                          <a:solidFill>
                            <a:schemeClr val="accent5">
                              <a:lumMod val="75000"/>
                            </a:schemeClr>
                          </a:solidFill>
                          <a:effectLst/>
                        </a:rPr>
                        <a:t>U.S. Department of Energy  </a:t>
                      </a:r>
                      <a:endParaRPr lang="en-US" sz="1000" b="0" i="0" u="none" strike="noStrike" dirty="0">
                        <a:solidFill>
                          <a:schemeClr val="accent5">
                            <a:lumMod val="75000"/>
                          </a:schemeClr>
                        </a:solidFill>
                        <a:effectLst/>
                        <a:latin typeface="Calibri"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r>
              <a:tr h="398768">
                <a:tc>
                  <a:txBody>
                    <a:bodyPr/>
                    <a:lstStyle/>
                    <a:p>
                      <a:pPr algn="r" fontAlgn="t"/>
                      <a:r>
                        <a:rPr lang="en-US" sz="1000" u="none" strike="noStrike" dirty="0">
                          <a:effectLst/>
                        </a:rPr>
                        <a:t>Reviewed by consultant</a:t>
                      </a:r>
                      <a:endParaRPr lang="en-US" sz="1000" b="0" i="1" u="none" strike="noStrike" dirty="0">
                        <a:solidFill>
                          <a:srgbClr val="000000"/>
                        </a:solidFill>
                        <a:effectLst/>
                        <a:latin typeface="Calibri" charset="0"/>
                      </a:endParaRPr>
                    </a:p>
                  </a:txBody>
                  <a:tcPr marL="0" marR="0" marT="0" marB="0">
                    <a:lnR w="12700" cap="flat" cmpd="sng" algn="ctr">
                      <a:solidFill>
                        <a:schemeClr val="tx1"/>
                      </a:solidFill>
                      <a:prstDash val="solid"/>
                      <a:round/>
                      <a:headEnd type="none" w="med" len="med"/>
                      <a:tailEnd type="none" w="med" len="med"/>
                    </a:lnR>
                  </a:tcPr>
                </a:tc>
                <a:tc>
                  <a:txBody>
                    <a:bodyPr/>
                    <a:lstStyle/>
                    <a:p>
                      <a:pPr algn="ctr" fontAlgn="t"/>
                      <a:r>
                        <a:rPr lang="de-DE" sz="1000" u="none" strike="noStrike" dirty="0">
                          <a:solidFill>
                            <a:srgbClr val="C00000"/>
                          </a:solidFill>
                          <a:effectLst/>
                        </a:rPr>
                        <a:t>x  </a:t>
                      </a:r>
                      <a:r>
                        <a:rPr lang="de-DE" sz="1000" u="none" strike="noStrike" dirty="0" smtClean="0">
                          <a:solidFill>
                            <a:srgbClr val="C00000"/>
                          </a:solidFill>
                          <a:effectLst/>
                        </a:rPr>
                        <a:t>and </a:t>
                      </a:r>
                      <a:r>
                        <a:rPr lang="de-DE" sz="1000" u="none" strike="noStrike" dirty="0">
                          <a:solidFill>
                            <a:srgbClr val="C00000"/>
                          </a:solidFill>
                          <a:effectLst/>
                        </a:rPr>
                        <a:t>Chief Justice </a:t>
                      </a:r>
                      <a:endParaRPr lang="de-DE" sz="1000" b="0" i="0" u="none" strike="noStrike" dirty="0">
                        <a:solidFill>
                          <a:srgbClr val="C00000"/>
                        </a:solidFill>
                        <a:effectLst/>
                        <a:latin typeface="Calibri"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fontAlgn="t"/>
                      <a:r>
                        <a:rPr lang="en-US" sz="1000" u="none" strike="noStrike" dirty="0">
                          <a:solidFill>
                            <a:schemeClr val="accent1">
                              <a:lumMod val="60000"/>
                              <a:lumOff val="40000"/>
                            </a:schemeClr>
                          </a:solidFill>
                          <a:effectLst/>
                        </a:rPr>
                        <a:t>   </a:t>
                      </a:r>
                      <a:r>
                        <a:rPr lang="en-US" sz="1000" u="none" strike="noStrike" dirty="0" smtClean="0">
                          <a:solidFill>
                            <a:schemeClr val="accent1">
                              <a:lumMod val="60000"/>
                              <a:lumOff val="40000"/>
                            </a:schemeClr>
                          </a:solidFill>
                          <a:effectLst/>
                        </a:rPr>
                        <a:t>x and </a:t>
                      </a:r>
                      <a:r>
                        <a:rPr lang="en-US" sz="1000" u="none" strike="noStrike" dirty="0">
                          <a:solidFill>
                            <a:schemeClr val="accent1">
                              <a:lumMod val="60000"/>
                              <a:lumOff val="40000"/>
                            </a:schemeClr>
                          </a:solidFill>
                          <a:effectLst/>
                        </a:rPr>
                        <a:t>heads of all groups  </a:t>
                      </a:r>
                      <a:endParaRPr lang="en-US" sz="1000" b="0" i="0" u="none" strike="noStrike" dirty="0">
                        <a:solidFill>
                          <a:schemeClr val="accent1">
                            <a:lumMod val="60000"/>
                            <a:lumOff val="40000"/>
                          </a:schemeClr>
                        </a:solidFill>
                        <a:effectLst/>
                        <a:latin typeface="Calibri"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fontAlgn="t"/>
                      <a:r>
                        <a:rPr lang="de-DE" sz="1000" u="none" strike="noStrike" dirty="0">
                          <a:solidFill>
                            <a:schemeClr val="accent5">
                              <a:lumMod val="75000"/>
                            </a:schemeClr>
                          </a:solidFill>
                          <a:effectLst/>
                        </a:rPr>
                        <a:t>x </a:t>
                      </a:r>
                      <a:r>
                        <a:rPr lang="de-DE" sz="1000" u="none" strike="noStrike" dirty="0" smtClean="0">
                          <a:solidFill>
                            <a:schemeClr val="accent5">
                              <a:lumMod val="75000"/>
                            </a:schemeClr>
                          </a:solidFill>
                          <a:effectLst/>
                        </a:rPr>
                        <a:t>and </a:t>
                      </a:r>
                      <a:r>
                        <a:rPr lang="de-DE" sz="1000" u="none" strike="noStrike" dirty="0">
                          <a:solidFill>
                            <a:schemeClr val="accent5">
                              <a:lumMod val="75000"/>
                            </a:schemeClr>
                          </a:solidFill>
                          <a:effectLst/>
                        </a:rPr>
                        <a:t>DOE </a:t>
                      </a:r>
                      <a:r>
                        <a:rPr lang="de-DE" sz="1000" u="none" strike="noStrike" dirty="0" smtClean="0">
                          <a:solidFill>
                            <a:schemeClr val="accent5">
                              <a:lumMod val="75000"/>
                            </a:schemeClr>
                          </a:solidFill>
                          <a:effectLst/>
                        </a:rPr>
                        <a:t>leadership</a:t>
                      </a:r>
                      <a:endParaRPr lang="de-DE" sz="1000" b="0" i="0" u="none" strike="noStrike" dirty="0">
                        <a:solidFill>
                          <a:schemeClr val="accent5">
                            <a:lumMod val="75000"/>
                          </a:schemeClr>
                        </a:solidFill>
                        <a:effectLst/>
                        <a:latin typeface="Calibri"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324280">
                <a:tc>
                  <a:txBody>
                    <a:bodyPr/>
                    <a:lstStyle/>
                    <a:p>
                      <a:pPr algn="r" fontAlgn="t"/>
                      <a:r>
                        <a:rPr lang="en-US" sz="1000" u="none" strike="noStrike" dirty="0">
                          <a:effectLst/>
                        </a:rPr>
                        <a:t>Pre-tested/piloted</a:t>
                      </a:r>
                      <a:endParaRPr lang="en-US" sz="1000" b="0" i="1" u="none" strike="noStrike" dirty="0">
                        <a:solidFill>
                          <a:srgbClr val="000000"/>
                        </a:solidFill>
                        <a:effectLst/>
                        <a:latin typeface="Calibri" charset="0"/>
                      </a:endParaRPr>
                    </a:p>
                  </a:txBody>
                  <a:tcPr marL="0" marR="0" marT="0" marB="0">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fontAlgn="t"/>
                      <a:r>
                        <a:rPr lang="en-US" sz="1000" u="none" strike="noStrike" dirty="0">
                          <a:solidFill>
                            <a:srgbClr val="C00000"/>
                          </a:solidFill>
                          <a:effectLst/>
                        </a:rPr>
                        <a:t>Training session</a:t>
                      </a:r>
                      <a:endParaRPr lang="en-US" sz="1000" b="0" i="0" u="none" strike="noStrike" dirty="0">
                        <a:solidFill>
                          <a:srgbClr val="C00000"/>
                        </a:solidFill>
                        <a:effectLst/>
                        <a:latin typeface="Calibri"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fontAlgn="t"/>
                      <a:r>
                        <a:rPr lang="en-US" sz="1000" u="none" strike="noStrike" dirty="0">
                          <a:solidFill>
                            <a:schemeClr val="accent1">
                              <a:lumMod val="60000"/>
                              <a:lumOff val="40000"/>
                            </a:schemeClr>
                          </a:solidFill>
                          <a:effectLst/>
                        </a:rPr>
                        <a:t>First group</a:t>
                      </a:r>
                      <a:endParaRPr lang="en-US" sz="1000" b="0" i="0" u="none" strike="noStrike" dirty="0">
                        <a:solidFill>
                          <a:schemeClr val="accent1">
                            <a:lumMod val="60000"/>
                            <a:lumOff val="40000"/>
                          </a:schemeClr>
                        </a:solidFill>
                        <a:effectLst/>
                        <a:latin typeface="Calibri"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fontAlgn="t"/>
                      <a:r>
                        <a:rPr lang="en-US" sz="1000" u="none" strike="noStrike" dirty="0">
                          <a:solidFill>
                            <a:schemeClr val="accent5">
                              <a:lumMod val="75000"/>
                            </a:schemeClr>
                          </a:solidFill>
                          <a:effectLst/>
                        </a:rPr>
                        <a:t> Training session</a:t>
                      </a:r>
                      <a:endParaRPr lang="en-US" sz="1000" b="0" i="0" u="none" strike="noStrike" dirty="0">
                        <a:solidFill>
                          <a:schemeClr val="accent5">
                            <a:lumMod val="75000"/>
                          </a:schemeClr>
                        </a:solidFill>
                        <a:effectLst/>
                        <a:latin typeface="Calibri"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r>
              <a:tr h="519275">
                <a:tc>
                  <a:txBody>
                    <a:bodyPr/>
                    <a:lstStyle/>
                    <a:p>
                      <a:pPr algn="ctr" fontAlgn="t"/>
                      <a:r>
                        <a:rPr lang="en-US" sz="1200" u="none" strike="noStrike" dirty="0" smtClean="0">
                          <a:solidFill>
                            <a:schemeClr val="accent1">
                              <a:lumMod val="60000"/>
                              <a:lumOff val="40000"/>
                            </a:schemeClr>
                          </a:solidFill>
                          <a:effectLst/>
                        </a:rPr>
                        <a:t>II. Strong </a:t>
                      </a:r>
                      <a:r>
                        <a:rPr lang="en-US" sz="1200" u="none" strike="noStrike" dirty="0">
                          <a:solidFill>
                            <a:schemeClr val="accent1">
                              <a:lumMod val="60000"/>
                              <a:lumOff val="40000"/>
                            </a:schemeClr>
                          </a:solidFill>
                          <a:effectLst/>
                        </a:rPr>
                        <a:t>research design </a:t>
                      </a:r>
                      <a:endParaRPr lang="en-US" sz="1200" b="0" i="0" u="none" strike="noStrike" dirty="0">
                        <a:solidFill>
                          <a:schemeClr val="accent1">
                            <a:lumMod val="60000"/>
                            <a:lumOff val="40000"/>
                          </a:schemeClr>
                        </a:solidFill>
                        <a:effectLst/>
                        <a:latin typeface="Calibri" charset="0"/>
                      </a:endParaRPr>
                    </a:p>
                  </a:txBody>
                  <a:tcPr marL="0" marR="0" marT="0" marB="0">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fontAlgn="ctr"/>
                      <a:r>
                        <a:rPr lang="en-US" sz="1000" u="none" strike="noStrike" dirty="0">
                          <a:solidFill>
                            <a:srgbClr val="C00000"/>
                          </a:solidFill>
                          <a:effectLst/>
                        </a:rPr>
                        <a:t>3 ethnic groups x 2 </a:t>
                      </a:r>
                      <a:r>
                        <a:rPr lang="en-US" sz="1000" u="none" strike="noStrike" dirty="0" smtClean="0">
                          <a:solidFill>
                            <a:srgbClr val="C00000"/>
                          </a:solidFill>
                          <a:effectLst/>
                        </a:rPr>
                        <a:t>genders =          6 </a:t>
                      </a:r>
                      <a:r>
                        <a:rPr lang="en-US" sz="1000" u="none" strike="noStrike" dirty="0">
                          <a:solidFill>
                            <a:srgbClr val="C00000"/>
                          </a:solidFill>
                          <a:effectLst/>
                        </a:rPr>
                        <a:t>FGDs</a:t>
                      </a:r>
                      <a:endParaRPr lang="en-US" sz="1000" b="0" i="0" u="none" strike="noStrike" dirty="0">
                        <a:solidFill>
                          <a:srgbClr val="C00000"/>
                        </a:solidFill>
                        <a:effectLst/>
                        <a:latin typeface="Calibri"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fontAlgn="ctr"/>
                      <a:r>
                        <a:rPr lang="en-US" sz="1000" u="none" strike="noStrike" dirty="0">
                          <a:solidFill>
                            <a:schemeClr val="accent1">
                              <a:lumMod val="60000"/>
                              <a:lumOff val="40000"/>
                            </a:schemeClr>
                          </a:solidFill>
                          <a:effectLst/>
                        </a:rPr>
                        <a:t>2 community sizes x affluence </a:t>
                      </a:r>
                      <a:r>
                        <a:rPr lang="en-US" sz="1000" u="none" strike="noStrike" dirty="0" smtClean="0">
                          <a:solidFill>
                            <a:schemeClr val="accent1">
                              <a:lumMod val="60000"/>
                              <a:lumOff val="40000"/>
                            </a:schemeClr>
                          </a:solidFill>
                          <a:effectLst/>
                        </a:rPr>
                        <a:t>                 x </a:t>
                      </a:r>
                      <a:r>
                        <a:rPr lang="en-US" sz="1000" u="none" strike="noStrike" dirty="0">
                          <a:solidFill>
                            <a:schemeClr val="accent1">
                              <a:lumMod val="60000"/>
                              <a:lumOff val="40000"/>
                            </a:schemeClr>
                          </a:solidFill>
                          <a:effectLst/>
                        </a:rPr>
                        <a:t>other =  </a:t>
                      </a:r>
                      <a:r>
                        <a:rPr lang="en-US" sz="1000" u="none" strike="noStrike" dirty="0" smtClean="0">
                          <a:solidFill>
                            <a:schemeClr val="accent1">
                              <a:lumMod val="60000"/>
                              <a:lumOff val="40000"/>
                            </a:schemeClr>
                          </a:solidFill>
                          <a:effectLst/>
                        </a:rPr>
                        <a:t>8 </a:t>
                      </a:r>
                      <a:r>
                        <a:rPr lang="en-US" sz="1000" u="none" strike="noStrike" dirty="0">
                          <a:solidFill>
                            <a:schemeClr val="accent1">
                              <a:lumMod val="60000"/>
                              <a:lumOff val="40000"/>
                            </a:schemeClr>
                          </a:solidFill>
                          <a:effectLst/>
                        </a:rPr>
                        <a:t>FGDs</a:t>
                      </a:r>
                      <a:endParaRPr lang="en-US" sz="1000" b="0" i="0" u="none" strike="noStrike" dirty="0">
                        <a:solidFill>
                          <a:schemeClr val="accent1">
                            <a:lumMod val="60000"/>
                            <a:lumOff val="40000"/>
                          </a:schemeClr>
                        </a:solidFill>
                        <a:effectLst/>
                        <a:latin typeface="Calibri"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fontAlgn="ctr"/>
                      <a:r>
                        <a:rPr lang="en-US" sz="1000" u="none" strike="noStrike" dirty="0">
                          <a:solidFill>
                            <a:schemeClr val="accent5">
                              <a:lumMod val="75000"/>
                            </a:schemeClr>
                          </a:solidFill>
                          <a:effectLst/>
                        </a:rPr>
                        <a:t>24 occupational types at Nuclear Waste </a:t>
                      </a:r>
                      <a:r>
                        <a:rPr lang="en-US" sz="1000" u="none" strike="noStrike" dirty="0" smtClean="0">
                          <a:solidFill>
                            <a:schemeClr val="accent5">
                              <a:lumMod val="75000"/>
                            </a:schemeClr>
                          </a:solidFill>
                          <a:effectLst/>
                        </a:rPr>
                        <a:t>Facility </a:t>
                      </a:r>
                      <a:r>
                        <a:rPr lang="en-US" sz="1000" u="none" strike="noStrike" dirty="0">
                          <a:solidFill>
                            <a:schemeClr val="accent5">
                              <a:lumMod val="75000"/>
                            </a:schemeClr>
                          </a:solidFill>
                          <a:effectLst/>
                        </a:rPr>
                        <a:t>= 24 FGDs</a:t>
                      </a:r>
                      <a:endParaRPr lang="en-US" sz="1000" b="0" i="0" u="none" strike="noStrike" dirty="0">
                        <a:solidFill>
                          <a:schemeClr val="accent5">
                            <a:lumMod val="75000"/>
                          </a:schemeClr>
                        </a:solidFill>
                        <a:effectLst/>
                        <a:latin typeface="Calibri"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r>
              <a:tr h="501897">
                <a:tc>
                  <a:txBody>
                    <a:bodyPr/>
                    <a:lstStyle/>
                    <a:p>
                      <a:pPr algn="r" fontAlgn="t"/>
                      <a:endParaRPr lang="en-US" sz="1000" u="none" strike="noStrike" dirty="0" smtClean="0">
                        <a:effectLst/>
                      </a:endParaRPr>
                    </a:p>
                    <a:p>
                      <a:pPr algn="r" fontAlgn="t"/>
                      <a:r>
                        <a:rPr lang="en-US" sz="1000" u="none" strike="noStrike" dirty="0" smtClean="0">
                          <a:effectLst/>
                        </a:rPr>
                        <a:t>Place </a:t>
                      </a:r>
                      <a:r>
                        <a:rPr lang="en-US" sz="1000" u="none" strike="noStrike" dirty="0">
                          <a:effectLst/>
                        </a:rPr>
                        <a:t>in "</a:t>
                      </a:r>
                      <a:r>
                        <a:rPr lang="en-US" sz="1000" u="none" strike="noStrike" dirty="0" smtClean="0">
                          <a:effectLst/>
                        </a:rPr>
                        <a:t>triangulation”                                                    </a:t>
                      </a:r>
                      <a:r>
                        <a:rPr lang="en-US" sz="1000" u="none" strike="noStrike" dirty="0">
                          <a:effectLst/>
                        </a:rPr>
                        <a:t>of methods (mixed methods)</a:t>
                      </a:r>
                      <a:endParaRPr lang="en-US" sz="1000" b="0" i="1" u="none" strike="noStrike" dirty="0">
                        <a:solidFill>
                          <a:srgbClr val="000000"/>
                        </a:solidFill>
                        <a:effectLst/>
                        <a:latin typeface="Calibri" charset="0"/>
                      </a:endParaRPr>
                    </a:p>
                  </a:txBody>
                  <a:tcPr marL="0" marR="0" marT="0" marB="0">
                    <a:lnR w="12700" cap="flat" cmpd="sng" algn="ctr">
                      <a:solidFill>
                        <a:schemeClr val="tx1"/>
                      </a:solidFill>
                      <a:prstDash val="solid"/>
                      <a:round/>
                      <a:headEnd type="none" w="med" len="med"/>
                      <a:tailEnd type="none" w="med" len="med"/>
                    </a:lnR>
                  </a:tcPr>
                </a:tc>
                <a:tc>
                  <a:txBody>
                    <a:bodyPr/>
                    <a:lstStyle/>
                    <a:p>
                      <a:pPr algn="ctr" fontAlgn="t"/>
                      <a:r>
                        <a:rPr lang="en-US" sz="1000" u="none" strike="noStrike" dirty="0">
                          <a:solidFill>
                            <a:srgbClr val="C00000"/>
                          </a:solidFill>
                          <a:effectLst/>
                        </a:rPr>
                        <a:t>x        </a:t>
                      </a:r>
                      <a:r>
                        <a:rPr lang="en-US" sz="1000" u="none" strike="noStrike" dirty="0" smtClean="0">
                          <a:solidFill>
                            <a:srgbClr val="C00000"/>
                          </a:solidFill>
                          <a:effectLst/>
                        </a:rPr>
                        <a:t>                                         </a:t>
                      </a:r>
                      <a:r>
                        <a:rPr lang="en-US" sz="1000" u="none" strike="noStrike" dirty="0">
                          <a:solidFill>
                            <a:srgbClr val="C00000"/>
                          </a:solidFill>
                          <a:effectLst/>
                        </a:rPr>
                        <a:t>Follow-up to survey</a:t>
                      </a:r>
                      <a:endParaRPr lang="en-US" sz="1000" b="0" i="0" u="none" strike="noStrike" dirty="0">
                        <a:solidFill>
                          <a:srgbClr val="C00000"/>
                        </a:solidFill>
                        <a:effectLst/>
                        <a:latin typeface="Calibri"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fontAlgn="t"/>
                      <a:r>
                        <a:rPr lang="en-US" sz="1000" u="none" strike="noStrike" dirty="0">
                          <a:solidFill>
                            <a:schemeClr val="accent1">
                              <a:lumMod val="60000"/>
                              <a:lumOff val="40000"/>
                            </a:schemeClr>
                          </a:solidFill>
                          <a:effectLst/>
                        </a:rPr>
                        <a:t>x       </a:t>
                      </a:r>
                      <a:r>
                        <a:rPr lang="en-US" sz="1000" u="none" strike="noStrike" dirty="0" smtClean="0">
                          <a:solidFill>
                            <a:schemeClr val="accent1">
                              <a:lumMod val="60000"/>
                              <a:lumOff val="40000"/>
                            </a:schemeClr>
                          </a:solidFill>
                          <a:effectLst/>
                        </a:rPr>
                        <a:t>                                                    </a:t>
                      </a:r>
                      <a:r>
                        <a:rPr lang="en-US" sz="1000" u="none" strike="noStrike" dirty="0">
                          <a:solidFill>
                            <a:schemeClr val="accent1">
                              <a:lumMod val="60000"/>
                              <a:lumOff val="40000"/>
                            </a:schemeClr>
                          </a:solidFill>
                          <a:effectLst/>
                        </a:rPr>
                        <a:t>Desk review of reports</a:t>
                      </a:r>
                      <a:endParaRPr lang="en-US" sz="1000" b="0" i="0" u="none" strike="noStrike" dirty="0">
                        <a:solidFill>
                          <a:schemeClr val="accent1">
                            <a:lumMod val="60000"/>
                            <a:lumOff val="40000"/>
                          </a:schemeClr>
                        </a:solidFill>
                        <a:effectLst/>
                        <a:latin typeface="Calibri"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fontAlgn="t"/>
                      <a:r>
                        <a:rPr lang="en-US" sz="1000" u="none" strike="noStrike" dirty="0">
                          <a:solidFill>
                            <a:schemeClr val="accent5">
                              <a:lumMod val="75000"/>
                            </a:schemeClr>
                          </a:solidFill>
                          <a:effectLst/>
                        </a:rPr>
                        <a:t>x                     </a:t>
                      </a:r>
                      <a:r>
                        <a:rPr lang="en-US" sz="1000" u="none" strike="noStrike" dirty="0" smtClean="0">
                          <a:solidFill>
                            <a:schemeClr val="accent5">
                              <a:lumMod val="75000"/>
                            </a:schemeClr>
                          </a:solidFill>
                          <a:effectLst/>
                        </a:rPr>
                        <a:t>                                   </a:t>
                      </a:r>
                      <a:r>
                        <a:rPr lang="en-US" sz="1000" u="none" strike="noStrike" dirty="0">
                          <a:solidFill>
                            <a:schemeClr val="accent5">
                              <a:lumMod val="75000"/>
                            </a:schemeClr>
                          </a:solidFill>
                          <a:effectLst/>
                        </a:rPr>
                        <a:t>Site inspections and surveys</a:t>
                      </a:r>
                      <a:endParaRPr lang="en-US" sz="1000" b="0" i="0" u="none" strike="noStrike" dirty="0">
                        <a:solidFill>
                          <a:schemeClr val="accent5">
                            <a:lumMod val="75000"/>
                          </a:schemeClr>
                        </a:solidFill>
                        <a:effectLst/>
                        <a:latin typeface="Calibri"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980021">
                <a:tc>
                  <a:txBody>
                    <a:bodyPr/>
                    <a:lstStyle/>
                    <a:p>
                      <a:pPr algn="r" fontAlgn="t"/>
                      <a:endParaRPr lang="en-US" sz="1000" u="none" strike="noStrike" dirty="0" smtClean="0">
                        <a:effectLst/>
                      </a:endParaRPr>
                    </a:p>
                    <a:p>
                      <a:pPr algn="r" fontAlgn="t"/>
                      <a:endParaRPr lang="en-US" sz="1000" u="none" strike="noStrike" dirty="0" smtClean="0">
                        <a:effectLst/>
                      </a:endParaRPr>
                    </a:p>
                    <a:p>
                      <a:pPr algn="r" fontAlgn="t"/>
                      <a:r>
                        <a:rPr lang="en-US" sz="1000" u="none" strike="noStrike" dirty="0" smtClean="0">
                          <a:effectLst/>
                        </a:rPr>
                        <a:t>Targets </a:t>
                      </a:r>
                      <a:r>
                        <a:rPr lang="en-US" sz="1000" u="none" strike="noStrike" dirty="0">
                          <a:effectLst/>
                        </a:rPr>
                        <a:t>priority segments  </a:t>
                      </a:r>
                      <a:r>
                        <a:rPr lang="en-US" sz="1000" u="none" strike="noStrike" dirty="0" smtClean="0">
                          <a:effectLst/>
                        </a:rPr>
                        <a:t>                                                </a:t>
                      </a:r>
                      <a:r>
                        <a:rPr lang="en-US" sz="1000" u="none" strike="noStrike" dirty="0">
                          <a:effectLst/>
                        </a:rPr>
                        <a:t>--Use of Group Blueprint</a:t>
                      </a:r>
                      <a:endParaRPr lang="en-US" sz="1000" b="0" i="1" u="none" strike="noStrike" dirty="0">
                        <a:solidFill>
                          <a:srgbClr val="000000"/>
                        </a:solidFill>
                        <a:effectLst/>
                        <a:latin typeface="Calibri" charset="0"/>
                      </a:endParaRPr>
                    </a:p>
                  </a:txBody>
                  <a:tcPr marL="0" marR="0" marT="0" marB="0">
                    <a:lnR w="12700" cap="flat" cmpd="sng" algn="ctr">
                      <a:solidFill>
                        <a:schemeClr val="tx1"/>
                      </a:solidFill>
                      <a:prstDash val="solid"/>
                      <a:round/>
                      <a:headEnd type="none" w="med" len="med"/>
                      <a:tailEnd type="none" w="med" len="med"/>
                    </a:lnR>
                  </a:tcPr>
                </a:tc>
                <a:tc>
                  <a:txBody>
                    <a:bodyPr/>
                    <a:lstStyle/>
                    <a:p>
                      <a:pPr algn="ctr" fontAlgn="t"/>
                      <a:r>
                        <a:rPr lang="en-US" sz="1200" b="0" i="0" u="none" strike="noStrike" dirty="0">
                          <a:solidFill>
                            <a:srgbClr val="C00000"/>
                          </a:solidFill>
                          <a:effectLst/>
                          <a:latin typeface="Calibri" charset="0"/>
                        </a:rPr>
                        <a:t>x                                                      Survey showed higher dissatisfaction with system among minorities</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fontAlgn="t"/>
                      <a:r>
                        <a:rPr lang="en-US" sz="1200" b="0" i="0" u="none" strike="noStrike" dirty="0">
                          <a:solidFill>
                            <a:schemeClr val="accent1">
                              <a:lumMod val="60000"/>
                              <a:lumOff val="40000"/>
                            </a:schemeClr>
                          </a:solidFill>
                          <a:effectLst/>
                          <a:latin typeface="Calibri" charset="0"/>
                        </a:rPr>
                        <a:t>x            </a:t>
                      </a:r>
                      <a:r>
                        <a:rPr lang="en-US" sz="1200" b="0" i="0" u="none" strike="noStrike" dirty="0" smtClean="0">
                          <a:solidFill>
                            <a:schemeClr val="accent1">
                              <a:lumMod val="60000"/>
                              <a:lumOff val="40000"/>
                            </a:schemeClr>
                          </a:solidFill>
                          <a:effectLst/>
                          <a:latin typeface="Calibri" charset="0"/>
                        </a:rPr>
                        <a:t>                                             </a:t>
                      </a:r>
                      <a:r>
                        <a:rPr lang="en-US" sz="1200" b="0" i="0" u="none" strike="noStrike" dirty="0">
                          <a:solidFill>
                            <a:schemeClr val="accent1">
                              <a:lumMod val="60000"/>
                              <a:lumOff val="40000"/>
                            </a:schemeClr>
                          </a:solidFill>
                          <a:effectLst/>
                          <a:latin typeface="Calibri" charset="0"/>
                        </a:rPr>
                        <a:t>Desk </a:t>
                      </a:r>
                      <a:r>
                        <a:rPr lang="en-US" sz="1200" b="0" i="0" u="none" strike="noStrike" dirty="0" smtClean="0">
                          <a:solidFill>
                            <a:schemeClr val="accent1">
                              <a:lumMod val="60000"/>
                              <a:lumOff val="40000"/>
                            </a:schemeClr>
                          </a:solidFill>
                          <a:effectLst/>
                          <a:latin typeface="Calibri" charset="0"/>
                        </a:rPr>
                        <a:t>review: Residence </a:t>
                      </a:r>
                      <a:r>
                        <a:rPr lang="en-US" sz="1200" b="0" i="0" u="none" strike="noStrike" dirty="0">
                          <a:solidFill>
                            <a:schemeClr val="accent1">
                              <a:lumMod val="60000"/>
                              <a:lumOff val="40000"/>
                            </a:schemeClr>
                          </a:solidFill>
                          <a:effectLst/>
                          <a:latin typeface="Calibri" charset="0"/>
                        </a:rPr>
                        <a:t>and affluence are key factors in being open-minded toward affordable housing projects</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fontAlgn="t"/>
                      <a:r>
                        <a:rPr lang="en-US" sz="1200" b="0" i="0" u="none" strike="noStrike" dirty="0">
                          <a:solidFill>
                            <a:schemeClr val="accent5">
                              <a:lumMod val="75000"/>
                            </a:schemeClr>
                          </a:solidFill>
                          <a:effectLst/>
                          <a:latin typeface="Calibri" charset="0"/>
                        </a:rPr>
                        <a:t>x                   </a:t>
                      </a:r>
                      <a:r>
                        <a:rPr lang="en-US" sz="1200" b="0" i="0" u="none" strike="noStrike" dirty="0" smtClean="0">
                          <a:solidFill>
                            <a:schemeClr val="accent5">
                              <a:lumMod val="75000"/>
                            </a:schemeClr>
                          </a:solidFill>
                          <a:effectLst/>
                          <a:latin typeface="Calibri" charset="0"/>
                        </a:rPr>
                        <a:t>                           </a:t>
                      </a:r>
                      <a:r>
                        <a:rPr lang="en-US" sz="1200" b="0" i="0" u="none" strike="noStrike" dirty="0">
                          <a:solidFill>
                            <a:schemeClr val="accent5">
                              <a:lumMod val="75000"/>
                            </a:schemeClr>
                          </a:solidFill>
                          <a:effectLst/>
                          <a:latin typeface="Calibri" charset="0"/>
                        </a:rPr>
                        <a:t>Previous research showed </a:t>
                      </a:r>
                      <a:r>
                        <a:rPr lang="en-US" sz="1200" b="0" i="0" u="none" strike="noStrike" dirty="0" smtClean="0">
                          <a:solidFill>
                            <a:schemeClr val="accent5">
                              <a:lumMod val="75000"/>
                            </a:schemeClr>
                          </a:solidFill>
                          <a:effectLst/>
                          <a:latin typeface="Calibri" charset="0"/>
                        </a:rPr>
                        <a:t>weak definitions </a:t>
                      </a:r>
                      <a:r>
                        <a:rPr lang="en-US" sz="1200" b="0" i="0" u="none" strike="noStrike" dirty="0">
                          <a:solidFill>
                            <a:schemeClr val="accent5">
                              <a:lumMod val="75000"/>
                            </a:schemeClr>
                          </a:solidFill>
                          <a:effectLst/>
                          <a:latin typeface="Calibri" charset="0"/>
                        </a:rPr>
                        <a:t>of "nuclear safety culture" </a:t>
                      </a:r>
                      <a:r>
                        <a:rPr lang="en-US" sz="1200" b="0" i="0" u="none" strike="noStrike" dirty="0" smtClean="0">
                          <a:solidFill>
                            <a:schemeClr val="accent5">
                              <a:lumMod val="75000"/>
                            </a:schemeClr>
                          </a:solidFill>
                          <a:effectLst/>
                          <a:latin typeface="Calibri" charset="0"/>
                        </a:rPr>
                        <a:t>–cause</a:t>
                      </a:r>
                      <a:r>
                        <a:rPr lang="en-US" sz="1200" b="0" i="0" u="none" strike="noStrike" baseline="0" dirty="0" smtClean="0">
                          <a:solidFill>
                            <a:schemeClr val="accent5">
                              <a:lumMod val="75000"/>
                            </a:schemeClr>
                          </a:solidFill>
                          <a:effectLst/>
                          <a:latin typeface="Calibri" charset="0"/>
                        </a:rPr>
                        <a:t> </a:t>
                      </a:r>
                      <a:r>
                        <a:rPr lang="en-US" sz="1200" b="0" i="0" u="none" strike="noStrike" dirty="0" smtClean="0">
                          <a:solidFill>
                            <a:schemeClr val="accent5">
                              <a:lumMod val="75000"/>
                            </a:schemeClr>
                          </a:solidFill>
                          <a:effectLst/>
                          <a:latin typeface="Calibri" charset="0"/>
                        </a:rPr>
                        <a:t>plant  safety </a:t>
                      </a:r>
                      <a:r>
                        <a:rPr lang="en-US" sz="1200" b="0" i="0" u="none" strike="noStrike" dirty="0">
                          <a:solidFill>
                            <a:schemeClr val="accent5">
                              <a:lumMod val="75000"/>
                            </a:schemeClr>
                          </a:solidFill>
                          <a:effectLst/>
                          <a:latin typeface="Calibri" charset="0"/>
                        </a:rPr>
                        <a:t>issues</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708153">
                <a:tc>
                  <a:txBody>
                    <a:bodyPr/>
                    <a:lstStyle/>
                    <a:p>
                      <a:pPr algn="r" fontAlgn="t"/>
                      <a:r>
                        <a:rPr lang="en-US" sz="1000" u="none" strike="noStrike" dirty="0">
                          <a:effectLst/>
                        </a:rPr>
                        <a:t>Random </a:t>
                      </a:r>
                      <a:r>
                        <a:rPr lang="en-US" sz="1000" u="none" strike="noStrike" dirty="0" smtClean="0">
                          <a:effectLst/>
                        </a:rPr>
                        <a:t>sampling</a:t>
                      </a:r>
                      <a:r>
                        <a:rPr lang="en-US" sz="1000" u="none" strike="noStrike" baseline="0" dirty="0" smtClean="0">
                          <a:effectLst/>
                        </a:rPr>
                        <a:t>                                                       </a:t>
                      </a:r>
                      <a:r>
                        <a:rPr lang="en-US" sz="1000" u="none" strike="noStrike" dirty="0" smtClean="0">
                          <a:effectLst/>
                        </a:rPr>
                        <a:t> </a:t>
                      </a:r>
                      <a:r>
                        <a:rPr lang="en-US" sz="1000" u="none" strike="noStrike" dirty="0">
                          <a:effectLst/>
                        </a:rPr>
                        <a:t>within each group </a:t>
                      </a:r>
                      <a:endParaRPr lang="en-US" sz="1000" b="0" i="1" u="none" strike="noStrike" dirty="0">
                        <a:solidFill>
                          <a:srgbClr val="000000"/>
                        </a:solidFill>
                        <a:effectLst/>
                        <a:latin typeface="Calibri" charset="0"/>
                      </a:endParaRPr>
                    </a:p>
                  </a:txBody>
                  <a:tcPr marL="0" marR="0" marT="0" marB="0">
                    <a:lnR w="12700" cap="flat" cmpd="sng" algn="ctr">
                      <a:solidFill>
                        <a:schemeClr val="tx1"/>
                      </a:solidFill>
                      <a:prstDash val="solid"/>
                      <a:round/>
                      <a:headEnd type="none" w="med" len="med"/>
                      <a:tailEnd type="none" w="med" len="med"/>
                    </a:lnR>
                  </a:tcPr>
                </a:tc>
                <a:tc>
                  <a:txBody>
                    <a:bodyPr/>
                    <a:lstStyle/>
                    <a:p>
                      <a:pPr algn="ctr" fontAlgn="t"/>
                      <a:r>
                        <a:rPr lang="en-US" sz="1000" u="none" strike="noStrike" dirty="0">
                          <a:solidFill>
                            <a:srgbClr val="C00000"/>
                          </a:solidFill>
                          <a:effectLst/>
                        </a:rPr>
                        <a:t>x            </a:t>
                      </a:r>
                      <a:r>
                        <a:rPr lang="en-US" sz="1000" u="none" strike="noStrike" dirty="0" smtClean="0">
                          <a:solidFill>
                            <a:srgbClr val="C00000"/>
                          </a:solidFill>
                          <a:effectLst/>
                        </a:rPr>
                        <a:t>                                                </a:t>
                      </a:r>
                      <a:r>
                        <a:rPr lang="en-US" sz="1000" u="none" strike="noStrike" dirty="0">
                          <a:solidFill>
                            <a:srgbClr val="C00000"/>
                          </a:solidFill>
                          <a:effectLst/>
                        </a:rPr>
                        <a:t>Use of secondary variables </a:t>
                      </a:r>
                      <a:endParaRPr lang="en-US" sz="1000" b="0" i="0" u="none" strike="noStrike" dirty="0">
                        <a:solidFill>
                          <a:srgbClr val="C00000"/>
                        </a:solidFill>
                        <a:effectLst/>
                        <a:latin typeface="Calibri"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fontAlgn="t"/>
                      <a:r>
                        <a:rPr lang="en-US" sz="1000" u="none" strike="noStrike" dirty="0">
                          <a:solidFill>
                            <a:schemeClr val="accent1">
                              <a:lumMod val="60000"/>
                              <a:lumOff val="40000"/>
                            </a:schemeClr>
                          </a:solidFill>
                          <a:effectLst/>
                        </a:rPr>
                        <a:t>x                                                Homeowners versus renters: (60% and 40% ) </a:t>
                      </a:r>
                      <a:r>
                        <a:rPr lang="en-US" sz="1000" u="none" strike="noStrike" dirty="0" smtClean="0">
                          <a:solidFill>
                            <a:schemeClr val="accent1">
                              <a:lumMod val="60000"/>
                              <a:lumOff val="40000"/>
                            </a:schemeClr>
                          </a:solidFill>
                          <a:effectLst/>
                        </a:rPr>
                        <a:t>respectively</a:t>
                      </a:r>
                      <a:r>
                        <a:rPr lang="en-US" sz="1000" u="none" strike="noStrike" dirty="0">
                          <a:solidFill>
                            <a:schemeClr val="accent1">
                              <a:lumMod val="60000"/>
                              <a:lumOff val="40000"/>
                            </a:schemeClr>
                          </a:solidFill>
                          <a:effectLst/>
                        </a:rPr>
                        <a:t>, </a:t>
                      </a:r>
                      <a:r>
                        <a:rPr lang="en-US" sz="1000" u="none" strike="noStrike" dirty="0" smtClean="0">
                          <a:solidFill>
                            <a:schemeClr val="accent1">
                              <a:lumMod val="60000"/>
                              <a:lumOff val="40000"/>
                            </a:schemeClr>
                          </a:solidFill>
                          <a:effectLst/>
                        </a:rPr>
                        <a:t>by </a:t>
                      </a:r>
                      <a:r>
                        <a:rPr lang="en-US" sz="1000" u="none" strike="noStrike" dirty="0">
                          <a:solidFill>
                            <a:schemeClr val="accent1">
                              <a:lumMod val="60000"/>
                              <a:lumOff val="40000"/>
                            </a:schemeClr>
                          </a:solidFill>
                          <a:effectLst/>
                        </a:rPr>
                        <a:t>state census data); and 50%/50% gender</a:t>
                      </a:r>
                      <a:endParaRPr lang="en-US" sz="1000" b="0" i="0" u="none" strike="noStrike" dirty="0">
                        <a:solidFill>
                          <a:schemeClr val="accent1">
                            <a:lumMod val="60000"/>
                            <a:lumOff val="40000"/>
                          </a:schemeClr>
                        </a:solidFill>
                        <a:effectLst/>
                        <a:latin typeface="Calibri"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fontAlgn="t"/>
                      <a:r>
                        <a:rPr lang="en-US" sz="1000" u="none" strike="noStrike" dirty="0">
                          <a:solidFill>
                            <a:schemeClr val="accent5">
                              <a:lumMod val="75000"/>
                            </a:schemeClr>
                          </a:solidFill>
                          <a:effectLst/>
                        </a:rPr>
                        <a:t> x                           </a:t>
                      </a:r>
                      <a:r>
                        <a:rPr lang="en-US" sz="1000" u="none" strike="noStrike" dirty="0" smtClean="0">
                          <a:solidFill>
                            <a:schemeClr val="accent5">
                              <a:lumMod val="75000"/>
                            </a:schemeClr>
                          </a:solidFill>
                          <a:effectLst/>
                        </a:rPr>
                        <a:t>                         </a:t>
                      </a:r>
                      <a:r>
                        <a:rPr lang="en-US" sz="1000" u="none" strike="noStrike" dirty="0">
                          <a:solidFill>
                            <a:schemeClr val="accent5">
                              <a:lumMod val="75000"/>
                            </a:schemeClr>
                          </a:solidFill>
                          <a:effectLst/>
                        </a:rPr>
                        <a:t>Every "nth" person from full list of employees in each group                       </a:t>
                      </a:r>
                      <a:endParaRPr lang="en-US" sz="1000" b="0" i="0" u="none" strike="noStrike" dirty="0">
                        <a:solidFill>
                          <a:schemeClr val="accent5">
                            <a:lumMod val="75000"/>
                          </a:schemeClr>
                        </a:solidFill>
                        <a:effectLst/>
                        <a:latin typeface="Calibri"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r>
            </a:tbl>
          </a:graphicData>
        </a:graphic>
      </p:graphicFrame>
      <p:pic>
        <p:nvPicPr>
          <p:cNvPr id="9" name="Picture 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71800" y="425376"/>
            <a:ext cx="658430" cy="504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60032" y="435433"/>
            <a:ext cx="621420" cy="504056"/>
          </a:xfrm>
          <a:prstGeom prst="rect">
            <a:avLst/>
          </a:prstGeom>
        </p:spPr>
      </p:pic>
      <p:pic>
        <p:nvPicPr>
          <p:cNvPr id="11" name="Picture 10"/>
          <p:cNvPicPr>
            <a:picLocks noChangeAspect="1"/>
          </p:cNvPicPr>
          <p:nvPr/>
        </p:nvPicPr>
        <p:blipFill>
          <a:blip r:embed="rId5"/>
          <a:stretch>
            <a:fillRect/>
          </a:stretch>
        </p:blipFill>
        <p:spPr>
          <a:xfrm>
            <a:off x="7092280" y="425376"/>
            <a:ext cx="648072" cy="473259"/>
          </a:xfrm>
          <a:prstGeom prst="rect">
            <a:avLst/>
          </a:prstGeom>
        </p:spPr>
      </p:pic>
    </p:spTree>
    <p:extLst>
      <p:ext uri="{BB962C8B-B14F-4D97-AF65-F5344CB8AC3E}">
        <p14:creationId xmlns:p14="http://schemas.microsoft.com/office/powerpoint/2010/main" val="11058027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770846" y="1129308"/>
            <a:ext cx="3540393" cy="646331"/>
          </a:xfrm>
          <a:prstGeom prst="rect">
            <a:avLst/>
          </a:prstGeom>
          <a:noFill/>
        </p:spPr>
        <p:txBody>
          <a:bodyPr wrap="none" rtlCol="0">
            <a:spAutoFit/>
          </a:bodyPr>
          <a:lstStyle/>
          <a:p>
            <a:pPr algn="ctr"/>
            <a:r>
              <a:rPr lang="en-US" dirty="0" smtClean="0"/>
              <a:t>SAMPLE ”GROUP BLUEPRINT”</a:t>
            </a:r>
          </a:p>
          <a:p>
            <a:pPr algn="ctr"/>
            <a:r>
              <a:rPr lang="en-US" dirty="0" smtClean="0"/>
              <a:t>Affordable Housing</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444453817"/>
              </p:ext>
            </p:extLst>
          </p:nvPr>
        </p:nvGraphicFramePr>
        <p:xfrm>
          <a:off x="395287" y="1849388"/>
          <a:ext cx="8291510" cy="3226507"/>
        </p:xfrm>
        <a:graphic>
          <a:graphicData uri="http://schemas.openxmlformats.org/drawingml/2006/table">
            <a:tbl>
              <a:tblPr firstRow="1" bandRow="1">
                <a:tableStyleId>{7DF18680-E054-41AD-8BC1-D1AEF772440D}</a:tableStyleId>
              </a:tblPr>
              <a:tblGrid>
                <a:gridCol w="1658302"/>
                <a:gridCol w="1658302"/>
                <a:gridCol w="1658302"/>
                <a:gridCol w="1658302"/>
                <a:gridCol w="1658302"/>
              </a:tblGrid>
              <a:tr h="1296107">
                <a:tc>
                  <a:txBody>
                    <a:bodyPr/>
                    <a:lstStyle/>
                    <a:p>
                      <a:pPr marL="0" marR="0" algn="ctr">
                        <a:spcBef>
                          <a:spcPts val="50"/>
                        </a:spcBef>
                        <a:spcAft>
                          <a:spcPts val="0"/>
                        </a:spcAft>
                      </a:pPr>
                      <a:r>
                        <a:rPr lang="en-US" sz="1000" dirty="0">
                          <a:effectLst/>
                        </a:rPr>
                        <a:t> </a:t>
                      </a:r>
                      <a:endParaRPr lang="en-US" sz="1200" dirty="0">
                        <a:effectLst/>
                        <a:latin typeface="Book Antiqua" charset="0"/>
                        <a:ea typeface="Times New Roman" charset="0"/>
                        <a:cs typeface="Times New Roman"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marL="0" marR="0" algn="ctr">
                        <a:spcBef>
                          <a:spcPts val="50"/>
                        </a:spcBef>
                        <a:spcAft>
                          <a:spcPts val="0"/>
                        </a:spcAft>
                      </a:pPr>
                      <a:r>
                        <a:rPr lang="en-US" sz="1800" b="0" dirty="0">
                          <a:effectLst/>
                        </a:rPr>
                        <a:t>More Affluent</a:t>
                      </a:r>
                    </a:p>
                    <a:p>
                      <a:pPr marL="0" marR="0" algn="ctr">
                        <a:spcBef>
                          <a:spcPts val="50"/>
                        </a:spcBef>
                        <a:spcAft>
                          <a:spcPts val="0"/>
                        </a:spcAft>
                      </a:pPr>
                      <a:r>
                        <a:rPr lang="en-US" sz="1800" b="0" dirty="0">
                          <a:effectLst/>
                        </a:rPr>
                        <a:t>(likely voters)</a:t>
                      </a:r>
                      <a:endParaRPr lang="en-US" sz="1800" b="0" dirty="0">
                        <a:effectLst/>
                        <a:latin typeface="Book Antiqua" charset="0"/>
                        <a:ea typeface="Times New Roman" charset="0"/>
                        <a:cs typeface="Times New Roman"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marL="0" marR="0" algn="ctr">
                        <a:spcBef>
                          <a:spcPts val="50"/>
                        </a:spcBef>
                        <a:spcAft>
                          <a:spcPts val="0"/>
                        </a:spcAft>
                      </a:pPr>
                      <a:r>
                        <a:rPr lang="en-US" sz="1800" b="0" dirty="0">
                          <a:effectLst/>
                        </a:rPr>
                        <a:t>Less Affluent</a:t>
                      </a:r>
                    </a:p>
                    <a:p>
                      <a:pPr marL="0" marR="0" algn="ctr">
                        <a:spcBef>
                          <a:spcPts val="50"/>
                        </a:spcBef>
                        <a:spcAft>
                          <a:spcPts val="0"/>
                        </a:spcAft>
                      </a:pPr>
                      <a:r>
                        <a:rPr lang="en-US" sz="1800" b="0" dirty="0">
                          <a:effectLst/>
                        </a:rPr>
                        <a:t>(likely voters)</a:t>
                      </a:r>
                      <a:endParaRPr lang="en-US" sz="1800" b="0" dirty="0">
                        <a:effectLst/>
                        <a:latin typeface="Book Antiqua" charset="0"/>
                        <a:ea typeface="Times New Roman" charset="0"/>
                        <a:cs typeface="Times New Roman"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marL="0" marR="0" algn="ctr">
                        <a:spcBef>
                          <a:spcPts val="50"/>
                        </a:spcBef>
                        <a:spcAft>
                          <a:spcPts val="0"/>
                        </a:spcAft>
                      </a:pPr>
                      <a:r>
                        <a:rPr lang="en-US" sz="1800" b="0" dirty="0">
                          <a:effectLst/>
                        </a:rPr>
                        <a:t>Leaders</a:t>
                      </a:r>
                    </a:p>
                    <a:p>
                      <a:pPr marL="0" marR="0" algn="ctr">
                        <a:spcBef>
                          <a:spcPts val="50"/>
                        </a:spcBef>
                        <a:spcAft>
                          <a:spcPts val="0"/>
                        </a:spcAft>
                      </a:pPr>
                      <a:r>
                        <a:rPr lang="en-US" sz="1800" b="0" dirty="0">
                          <a:effectLst/>
                        </a:rPr>
                        <a:t>(Community, Civic, Business)</a:t>
                      </a:r>
                      <a:endParaRPr lang="en-US" sz="1800" b="0" dirty="0">
                        <a:effectLst/>
                        <a:latin typeface="Book Antiqua" charset="0"/>
                        <a:ea typeface="Times New Roman" charset="0"/>
                        <a:cs typeface="Times New Roman"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marL="0" marR="0" algn="ctr">
                        <a:spcBef>
                          <a:spcPts val="50"/>
                        </a:spcBef>
                        <a:spcAft>
                          <a:spcPts val="0"/>
                        </a:spcAft>
                      </a:pPr>
                      <a:r>
                        <a:rPr lang="en-US" sz="1800" b="0" dirty="0">
                          <a:effectLst/>
                        </a:rPr>
                        <a:t>Minority</a:t>
                      </a:r>
                    </a:p>
                    <a:p>
                      <a:pPr marL="0" marR="0" algn="ctr">
                        <a:spcBef>
                          <a:spcPts val="50"/>
                        </a:spcBef>
                        <a:spcAft>
                          <a:spcPts val="0"/>
                        </a:spcAft>
                      </a:pPr>
                      <a:r>
                        <a:rPr lang="en-US" sz="1800" b="0" dirty="0">
                          <a:effectLst/>
                        </a:rPr>
                        <a:t>Groups</a:t>
                      </a:r>
                      <a:endParaRPr lang="en-US" sz="1800" b="0" dirty="0">
                        <a:effectLst/>
                        <a:latin typeface="Book Antiqua" charset="0"/>
                        <a:ea typeface="Times New Roman" charset="0"/>
                        <a:cs typeface="Times New Roman"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r>
              <a:tr h="965200">
                <a:tc>
                  <a:txBody>
                    <a:bodyPr/>
                    <a:lstStyle/>
                    <a:p>
                      <a:pPr marL="0" marR="0" algn="ctr">
                        <a:spcBef>
                          <a:spcPts val="50"/>
                        </a:spcBef>
                        <a:spcAft>
                          <a:spcPts val="0"/>
                        </a:spcAft>
                      </a:pPr>
                      <a:r>
                        <a:rPr lang="en-US" sz="1200" dirty="0">
                          <a:effectLst/>
                        </a:rPr>
                        <a:t> </a:t>
                      </a:r>
                    </a:p>
                    <a:p>
                      <a:pPr marL="0" marR="0" algn="ctr">
                        <a:spcBef>
                          <a:spcPts val="50"/>
                        </a:spcBef>
                        <a:spcAft>
                          <a:spcPts val="0"/>
                        </a:spcAft>
                      </a:pPr>
                      <a:r>
                        <a:rPr lang="en-US" sz="1200" dirty="0">
                          <a:effectLst/>
                        </a:rPr>
                        <a:t>Urban</a:t>
                      </a:r>
                    </a:p>
                    <a:p>
                      <a:pPr marL="0" marR="0" algn="ctr">
                        <a:spcBef>
                          <a:spcPts val="50"/>
                        </a:spcBef>
                        <a:spcAft>
                          <a:spcPts val="0"/>
                        </a:spcAft>
                      </a:pPr>
                      <a:r>
                        <a:rPr lang="en-US" sz="1200" dirty="0">
                          <a:effectLst/>
                        </a:rPr>
                        <a:t>Community</a:t>
                      </a:r>
                    </a:p>
                    <a:p>
                      <a:pPr marL="0" marR="0" algn="ctr">
                        <a:spcBef>
                          <a:spcPts val="50"/>
                        </a:spcBef>
                        <a:spcAft>
                          <a:spcPts val="0"/>
                        </a:spcAft>
                      </a:pPr>
                      <a:r>
                        <a:rPr lang="en-US" sz="1200" dirty="0">
                          <a:effectLst/>
                        </a:rPr>
                        <a:t>(5 </a:t>
                      </a:r>
                      <a:r>
                        <a:rPr lang="en-US" sz="1200" dirty="0" smtClean="0">
                          <a:effectLst/>
                        </a:rPr>
                        <a:t>FGDs)</a:t>
                      </a:r>
                      <a:endParaRPr lang="en-US" sz="1200" dirty="0">
                        <a:effectLst/>
                        <a:latin typeface="Book Antiqua" charset="0"/>
                        <a:ea typeface="Times New Roman" charset="0"/>
                        <a:cs typeface="Times New Roman"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algn="ctr">
                        <a:spcBef>
                          <a:spcPts val="50"/>
                        </a:spcBef>
                        <a:spcAft>
                          <a:spcPts val="0"/>
                        </a:spcAft>
                      </a:pPr>
                      <a:r>
                        <a:rPr lang="en-US" sz="1200" dirty="0">
                          <a:effectLst/>
                        </a:rPr>
                        <a:t> </a:t>
                      </a:r>
                    </a:p>
                    <a:p>
                      <a:pPr marL="0" marR="0" algn="ctr">
                        <a:spcBef>
                          <a:spcPts val="50"/>
                        </a:spcBef>
                        <a:spcAft>
                          <a:spcPts val="0"/>
                        </a:spcAft>
                      </a:pPr>
                      <a:r>
                        <a:rPr lang="en-US" sz="1200" dirty="0">
                          <a:effectLst/>
                        </a:rPr>
                        <a:t>Group 1</a:t>
                      </a:r>
                      <a:endParaRPr lang="en-US" sz="1200" dirty="0">
                        <a:effectLst/>
                        <a:latin typeface="Book Antiqua" charset="0"/>
                        <a:ea typeface="Times New Roman" charset="0"/>
                        <a:cs typeface="Times New Roman"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algn="ctr">
                        <a:spcBef>
                          <a:spcPts val="50"/>
                        </a:spcBef>
                        <a:spcAft>
                          <a:spcPts val="0"/>
                        </a:spcAft>
                      </a:pPr>
                      <a:r>
                        <a:rPr lang="en-US" sz="1200" dirty="0">
                          <a:effectLst/>
                        </a:rPr>
                        <a:t> </a:t>
                      </a:r>
                    </a:p>
                    <a:p>
                      <a:pPr marL="0" marR="0" algn="ctr">
                        <a:spcBef>
                          <a:spcPts val="50"/>
                        </a:spcBef>
                        <a:spcAft>
                          <a:spcPts val="0"/>
                        </a:spcAft>
                      </a:pPr>
                      <a:r>
                        <a:rPr lang="en-US" sz="1200" dirty="0">
                          <a:effectLst/>
                        </a:rPr>
                        <a:t>Group 2</a:t>
                      </a:r>
                      <a:endParaRPr lang="en-US" sz="1200" dirty="0">
                        <a:effectLst/>
                        <a:latin typeface="Book Antiqua" charset="0"/>
                        <a:ea typeface="Times New Roman" charset="0"/>
                        <a:cs typeface="Times New Roman"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algn="ctr">
                        <a:spcBef>
                          <a:spcPts val="50"/>
                        </a:spcBef>
                        <a:spcAft>
                          <a:spcPts val="0"/>
                        </a:spcAft>
                      </a:pPr>
                      <a:r>
                        <a:rPr lang="en-US" sz="1200" dirty="0">
                          <a:effectLst/>
                        </a:rPr>
                        <a:t> </a:t>
                      </a:r>
                    </a:p>
                    <a:p>
                      <a:pPr marL="0" marR="0" algn="ctr">
                        <a:spcBef>
                          <a:spcPts val="50"/>
                        </a:spcBef>
                        <a:spcAft>
                          <a:spcPts val="0"/>
                        </a:spcAft>
                      </a:pPr>
                      <a:r>
                        <a:rPr lang="en-US" sz="1200" dirty="0">
                          <a:effectLst/>
                        </a:rPr>
                        <a:t>Group 3</a:t>
                      </a:r>
                      <a:endParaRPr lang="en-US" sz="1200" dirty="0">
                        <a:effectLst/>
                        <a:latin typeface="Book Antiqua" charset="0"/>
                        <a:ea typeface="Times New Roman" charset="0"/>
                        <a:cs typeface="Times New Roman"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algn="ctr">
                        <a:spcBef>
                          <a:spcPts val="50"/>
                        </a:spcBef>
                        <a:spcAft>
                          <a:spcPts val="0"/>
                        </a:spcAft>
                      </a:pPr>
                      <a:r>
                        <a:rPr lang="en-US" sz="1200" dirty="0">
                          <a:effectLst/>
                        </a:rPr>
                        <a:t>Likely to Vote</a:t>
                      </a:r>
                    </a:p>
                    <a:p>
                      <a:pPr marL="0" marR="0" algn="ctr">
                        <a:spcBef>
                          <a:spcPts val="50"/>
                        </a:spcBef>
                        <a:spcAft>
                          <a:spcPts val="0"/>
                        </a:spcAft>
                      </a:pPr>
                      <a:r>
                        <a:rPr lang="en-US" sz="1200" dirty="0">
                          <a:effectLst/>
                        </a:rPr>
                        <a:t>Group </a:t>
                      </a:r>
                      <a:r>
                        <a:rPr lang="en-US" sz="1200" dirty="0" smtClean="0">
                          <a:effectLst/>
                        </a:rPr>
                        <a:t>4</a:t>
                      </a:r>
                    </a:p>
                    <a:p>
                      <a:pPr marL="0" marR="0" algn="ctr">
                        <a:spcBef>
                          <a:spcPts val="50"/>
                        </a:spcBef>
                        <a:spcAft>
                          <a:spcPts val="0"/>
                        </a:spcAft>
                      </a:pPr>
                      <a:r>
                        <a:rPr lang="en-US" sz="1200" dirty="0" smtClean="0">
                          <a:effectLst/>
                        </a:rPr>
                        <a:t>___________</a:t>
                      </a:r>
                      <a:endParaRPr lang="en-US" sz="1200" dirty="0">
                        <a:effectLst/>
                      </a:endParaRPr>
                    </a:p>
                    <a:p>
                      <a:pPr marL="0" marR="0" algn="ctr">
                        <a:spcBef>
                          <a:spcPts val="50"/>
                        </a:spcBef>
                        <a:spcAft>
                          <a:spcPts val="0"/>
                        </a:spcAft>
                      </a:pPr>
                      <a:r>
                        <a:rPr lang="en-US" sz="1200" dirty="0">
                          <a:effectLst/>
                        </a:rPr>
                        <a:t>Not Likely to Vote</a:t>
                      </a:r>
                    </a:p>
                    <a:p>
                      <a:pPr marL="0" marR="0" algn="ctr">
                        <a:spcBef>
                          <a:spcPts val="50"/>
                        </a:spcBef>
                        <a:spcAft>
                          <a:spcPts val="0"/>
                        </a:spcAft>
                      </a:pPr>
                      <a:r>
                        <a:rPr lang="en-US" sz="1200" dirty="0">
                          <a:effectLst/>
                        </a:rPr>
                        <a:t>Group 5</a:t>
                      </a:r>
                      <a:endParaRPr lang="en-US" sz="1200" dirty="0">
                        <a:effectLst/>
                        <a:latin typeface="Book Antiqua" charset="0"/>
                        <a:ea typeface="Times New Roman" charset="0"/>
                        <a:cs typeface="Times New Roman"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965200">
                <a:tc>
                  <a:txBody>
                    <a:bodyPr/>
                    <a:lstStyle/>
                    <a:p>
                      <a:pPr marL="0" marR="0" algn="ctr">
                        <a:spcBef>
                          <a:spcPts val="50"/>
                        </a:spcBef>
                        <a:spcAft>
                          <a:spcPts val="0"/>
                        </a:spcAft>
                      </a:pPr>
                      <a:r>
                        <a:rPr lang="en-US" sz="1200" dirty="0">
                          <a:effectLst/>
                        </a:rPr>
                        <a:t>Small Community</a:t>
                      </a:r>
                    </a:p>
                    <a:p>
                      <a:pPr marL="0" marR="0" algn="ctr">
                        <a:spcBef>
                          <a:spcPts val="50"/>
                        </a:spcBef>
                        <a:spcAft>
                          <a:spcPts val="0"/>
                        </a:spcAft>
                      </a:pPr>
                      <a:r>
                        <a:rPr lang="en-US" sz="1200" dirty="0">
                          <a:effectLst/>
                        </a:rPr>
                        <a:t>(3 </a:t>
                      </a:r>
                      <a:r>
                        <a:rPr lang="en-US" sz="1200" dirty="0" smtClean="0">
                          <a:effectLst/>
                        </a:rPr>
                        <a:t>FGDs)   </a:t>
                      </a:r>
                      <a:endParaRPr lang="en-US" sz="1200" dirty="0">
                        <a:effectLst/>
                        <a:latin typeface="Book Antiqua" charset="0"/>
                        <a:ea typeface="Times New Roman" charset="0"/>
                        <a:cs typeface="Times New Roman"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marL="0" marR="0" algn="ctr">
                        <a:spcBef>
                          <a:spcPts val="50"/>
                        </a:spcBef>
                        <a:spcAft>
                          <a:spcPts val="0"/>
                        </a:spcAft>
                      </a:pPr>
                      <a:r>
                        <a:rPr lang="en-US" sz="1200" dirty="0">
                          <a:effectLst/>
                        </a:rPr>
                        <a:t> </a:t>
                      </a:r>
                    </a:p>
                    <a:p>
                      <a:pPr marL="0" marR="0" algn="ctr">
                        <a:spcBef>
                          <a:spcPts val="50"/>
                        </a:spcBef>
                        <a:spcAft>
                          <a:spcPts val="0"/>
                        </a:spcAft>
                      </a:pPr>
                      <a:r>
                        <a:rPr lang="en-US" sz="1200" dirty="0">
                          <a:effectLst/>
                        </a:rPr>
                        <a:t>Group 6</a:t>
                      </a:r>
                      <a:endParaRPr lang="en-US" sz="1200" dirty="0">
                        <a:effectLst/>
                        <a:latin typeface="Book Antiqua" charset="0"/>
                        <a:ea typeface="Times New Roman" charset="0"/>
                        <a:cs typeface="Times New Roman"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marL="0" marR="0" algn="ctr">
                        <a:spcBef>
                          <a:spcPts val="50"/>
                        </a:spcBef>
                        <a:spcAft>
                          <a:spcPts val="0"/>
                        </a:spcAft>
                      </a:pPr>
                      <a:r>
                        <a:rPr lang="en-US" sz="1200" dirty="0">
                          <a:effectLst/>
                        </a:rPr>
                        <a:t> </a:t>
                      </a:r>
                    </a:p>
                    <a:p>
                      <a:pPr marL="0" marR="0" algn="ctr">
                        <a:spcBef>
                          <a:spcPts val="50"/>
                        </a:spcBef>
                        <a:spcAft>
                          <a:spcPts val="0"/>
                        </a:spcAft>
                      </a:pPr>
                      <a:r>
                        <a:rPr lang="en-US" sz="1200" dirty="0">
                          <a:effectLst/>
                        </a:rPr>
                        <a:t>Group 7</a:t>
                      </a:r>
                      <a:endParaRPr lang="en-US" sz="1200" dirty="0">
                        <a:effectLst/>
                        <a:latin typeface="Book Antiqua" charset="0"/>
                        <a:ea typeface="Times New Roman" charset="0"/>
                        <a:cs typeface="Times New Roman"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marL="0" marR="0" algn="ctr">
                        <a:spcBef>
                          <a:spcPts val="50"/>
                        </a:spcBef>
                        <a:spcAft>
                          <a:spcPts val="0"/>
                        </a:spcAft>
                      </a:pPr>
                      <a:r>
                        <a:rPr lang="en-US" sz="1200" dirty="0">
                          <a:effectLst/>
                        </a:rPr>
                        <a:t> </a:t>
                      </a:r>
                    </a:p>
                    <a:p>
                      <a:pPr marL="0" marR="0" algn="ctr">
                        <a:spcBef>
                          <a:spcPts val="50"/>
                        </a:spcBef>
                        <a:spcAft>
                          <a:spcPts val="0"/>
                        </a:spcAft>
                      </a:pPr>
                      <a:r>
                        <a:rPr lang="en-US" sz="1200" dirty="0">
                          <a:effectLst/>
                        </a:rPr>
                        <a:t>Group 8</a:t>
                      </a:r>
                      <a:endParaRPr lang="en-US" sz="1200" dirty="0">
                        <a:effectLst/>
                        <a:latin typeface="Book Antiqua" charset="0"/>
                        <a:ea typeface="Times New Roman" charset="0"/>
                        <a:cs typeface="Times New Roman"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marL="0" marR="0" algn="ctr">
                        <a:spcBef>
                          <a:spcPts val="50"/>
                        </a:spcBef>
                        <a:spcAft>
                          <a:spcPts val="0"/>
                        </a:spcAft>
                      </a:pPr>
                      <a:endParaRPr lang="en-US" sz="1200" dirty="0" smtClean="0">
                        <a:effectLst/>
                      </a:endParaRPr>
                    </a:p>
                    <a:p>
                      <a:pPr marL="0" marR="0" algn="ctr">
                        <a:spcBef>
                          <a:spcPts val="50"/>
                        </a:spcBef>
                        <a:spcAft>
                          <a:spcPts val="0"/>
                        </a:spcAft>
                      </a:pPr>
                      <a:r>
                        <a:rPr lang="en-US" sz="1200" dirty="0" smtClean="0">
                          <a:effectLst/>
                        </a:rPr>
                        <a:t>---- </a:t>
                      </a:r>
                      <a:endParaRPr lang="en-US" sz="1200" dirty="0">
                        <a:effectLst/>
                        <a:latin typeface="Book Antiqua" charset="0"/>
                        <a:ea typeface="Times New Roman" charset="0"/>
                        <a:cs typeface="Times New Roman"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922500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ontent Placeholder 2"/>
          <p:cNvGraphicFramePr>
            <a:graphicFrameLocks noGrp="1"/>
          </p:cNvGraphicFramePr>
          <p:nvPr>
            <p:ph idx="1"/>
            <p:extLst>
              <p:ext uri="{D42A27DB-BD31-4B8C-83A1-F6EECF244321}">
                <p14:modId xmlns:p14="http://schemas.microsoft.com/office/powerpoint/2010/main" val="2034362894"/>
              </p:ext>
            </p:extLst>
          </p:nvPr>
        </p:nvGraphicFramePr>
        <p:xfrm>
          <a:off x="-1" y="337221"/>
          <a:ext cx="9144000" cy="5695353"/>
        </p:xfrm>
        <a:graphic>
          <a:graphicData uri="http://schemas.openxmlformats.org/drawingml/2006/table">
            <a:tbl>
              <a:tblPr>
                <a:tableStyleId>{5C22544A-7EE6-4342-B048-85BDC9FD1C3A}</a:tableStyleId>
              </a:tblPr>
              <a:tblGrid>
                <a:gridCol w="2302259"/>
                <a:gridCol w="2276244"/>
                <a:gridCol w="2289253"/>
                <a:gridCol w="2276244"/>
              </a:tblGrid>
              <a:tr h="432047">
                <a:tc>
                  <a:txBody>
                    <a:bodyPr/>
                    <a:lstStyle/>
                    <a:p>
                      <a:pPr algn="l" fontAlgn="b"/>
                      <a:r>
                        <a:rPr lang="sk-SK" sz="600" u="none" strike="noStrike" dirty="0">
                          <a:effectLst/>
                        </a:rPr>
                        <a:t> </a:t>
                      </a:r>
                      <a:endParaRPr lang="sk-SK" sz="600" b="0" i="0" u="none" strike="noStrike" dirty="0">
                        <a:solidFill>
                          <a:srgbClr val="FFFFFF"/>
                        </a:solidFill>
                        <a:effectLst/>
                        <a:latin typeface="Calibri" charset="0"/>
                      </a:endParaRPr>
                    </a:p>
                  </a:txBody>
                  <a:tcPr marL="0" marR="0" marT="0" marB="0" anchor="b">
                    <a:lnR w="12700" cap="flat" cmpd="sng" algn="ctr">
                      <a:solidFill>
                        <a:schemeClr val="tx1"/>
                      </a:solidFill>
                      <a:prstDash val="solid"/>
                      <a:round/>
                      <a:headEnd type="none" w="med" len="med"/>
                      <a:tailEnd type="none" w="med" len="med"/>
                    </a:lnR>
                  </a:tcPr>
                </a:tc>
                <a:tc>
                  <a:txBody>
                    <a:bodyPr/>
                    <a:lstStyle/>
                    <a:p>
                      <a:pPr algn="ctr" fontAlgn="b"/>
                      <a:r>
                        <a:rPr lang="en-US" sz="1200" b="1" u="none" strike="noStrike" dirty="0">
                          <a:solidFill>
                            <a:srgbClr val="C00000"/>
                          </a:solidFill>
                          <a:effectLst/>
                        </a:rPr>
                        <a:t>STATE</a:t>
                      </a:r>
                      <a:endParaRPr lang="en-US" sz="1200" b="1" i="0" u="none" strike="noStrike" dirty="0">
                        <a:solidFill>
                          <a:srgbClr val="C00000"/>
                        </a:solidFill>
                        <a:effectLst/>
                        <a:latin typeface="Calibri"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fontAlgn="b"/>
                      <a:r>
                        <a:rPr lang="en-US" sz="1200" b="1" u="none" strike="noStrike" dirty="0">
                          <a:solidFill>
                            <a:schemeClr val="accent1">
                              <a:lumMod val="60000"/>
                              <a:lumOff val="40000"/>
                            </a:schemeClr>
                          </a:solidFill>
                          <a:effectLst/>
                        </a:rPr>
                        <a:t>REGIONAL</a:t>
                      </a:r>
                      <a:endParaRPr lang="en-US" sz="1200" b="1" i="0" u="none" strike="noStrike" dirty="0">
                        <a:solidFill>
                          <a:schemeClr val="accent1">
                            <a:lumMod val="60000"/>
                            <a:lumOff val="40000"/>
                          </a:schemeClr>
                        </a:solidFill>
                        <a:effectLst/>
                        <a:latin typeface="Calibri"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fontAlgn="b"/>
                      <a:r>
                        <a:rPr lang="en-US" sz="1200" b="1" u="none" strike="noStrike" dirty="0">
                          <a:solidFill>
                            <a:schemeClr val="accent5"/>
                          </a:solidFill>
                          <a:effectLst/>
                        </a:rPr>
                        <a:t>NATIONAL</a:t>
                      </a:r>
                      <a:endParaRPr lang="en-US" sz="1200" b="1" i="0" u="none" strike="noStrike" dirty="0">
                        <a:solidFill>
                          <a:schemeClr val="accent5"/>
                        </a:solidFill>
                        <a:effectLst/>
                        <a:latin typeface="Calibri"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504056">
                <a:tc>
                  <a:txBody>
                    <a:bodyPr/>
                    <a:lstStyle/>
                    <a:p>
                      <a:pPr algn="l" fontAlgn="b"/>
                      <a:r>
                        <a:rPr lang="sk-SK" sz="600" u="none" strike="noStrike" dirty="0">
                          <a:effectLst/>
                        </a:rPr>
                        <a:t> </a:t>
                      </a:r>
                      <a:endParaRPr lang="sk-SK" sz="600" b="0" i="0" u="none" strike="noStrike" dirty="0">
                        <a:solidFill>
                          <a:srgbClr val="FFFFFF"/>
                        </a:solidFill>
                        <a:effectLst/>
                        <a:latin typeface="Calibri" charset="0"/>
                      </a:endParaRPr>
                    </a:p>
                  </a:txBody>
                  <a:tcPr marL="0" marR="0" marT="0" marB="0" anchor="b">
                    <a:lnR w="12700" cap="flat" cmpd="sng" algn="ctr">
                      <a:solidFill>
                        <a:schemeClr val="tx1"/>
                      </a:solidFill>
                      <a:prstDash val="solid"/>
                      <a:round/>
                      <a:headEnd type="none" w="med" len="med"/>
                      <a:tailEnd type="none" w="med" len="med"/>
                    </a:lnR>
                  </a:tcPr>
                </a:tc>
                <a:tc>
                  <a:txBody>
                    <a:bodyPr/>
                    <a:lstStyle/>
                    <a:p>
                      <a:pPr algn="ctr" fontAlgn="b"/>
                      <a:r>
                        <a:rPr lang="en-US" sz="1200" b="1" u="none" strike="noStrike" dirty="0" smtClean="0">
                          <a:solidFill>
                            <a:srgbClr val="C00000"/>
                          </a:solidFill>
                          <a:effectLst/>
                        </a:rPr>
                        <a:t>C</a:t>
                      </a:r>
                    </a:p>
                    <a:p>
                      <a:pPr algn="ctr" fontAlgn="b"/>
                      <a:endParaRPr lang="en-US" sz="1200" b="1" u="none" strike="noStrike" dirty="0" smtClean="0">
                        <a:solidFill>
                          <a:srgbClr val="C00000"/>
                        </a:solidFill>
                        <a:effectLst/>
                      </a:endParaRPr>
                    </a:p>
                    <a:p>
                      <a:pPr algn="ctr" fontAlgn="b"/>
                      <a:r>
                        <a:rPr lang="en-US" sz="1200" b="1" u="none" strike="noStrike" dirty="0" smtClean="0">
                          <a:solidFill>
                            <a:srgbClr val="C00000"/>
                          </a:solidFill>
                          <a:effectLst/>
                        </a:rPr>
                        <a:t>Courts</a:t>
                      </a:r>
                      <a:endParaRPr lang="en-US" sz="1200" b="1" i="0" u="none" strike="noStrike" dirty="0">
                        <a:solidFill>
                          <a:srgbClr val="C00000"/>
                        </a:solidFill>
                        <a:effectLst/>
                        <a:latin typeface="Calibri"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fontAlgn="b"/>
                      <a:endParaRPr lang="en-US" sz="1200" b="1" u="none" strike="noStrike" dirty="0" smtClean="0">
                        <a:solidFill>
                          <a:schemeClr val="accent1">
                            <a:lumMod val="60000"/>
                            <a:lumOff val="40000"/>
                          </a:schemeClr>
                        </a:solidFill>
                        <a:effectLst/>
                      </a:endParaRPr>
                    </a:p>
                    <a:p>
                      <a:pPr algn="ctr" fontAlgn="b"/>
                      <a:endParaRPr lang="en-US" sz="1200" b="1" u="none" strike="noStrike" dirty="0" smtClean="0">
                        <a:solidFill>
                          <a:schemeClr val="accent1">
                            <a:lumMod val="60000"/>
                            <a:lumOff val="40000"/>
                          </a:schemeClr>
                        </a:solidFill>
                        <a:effectLst/>
                      </a:endParaRPr>
                    </a:p>
                    <a:p>
                      <a:pPr algn="ctr" fontAlgn="b"/>
                      <a:r>
                        <a:rPr lang="en-US" sz="1200" b="1" u="none" strike="noStrike" dirty="0" smtClean="0">
                          <a:solidFill>
                            <a:schemeClr val="accent1">
                              <a:lumMod val="60000"/>
                              <a:lumOff val="40000"/>
                            </a:schemeClr>
                          </a:solidFill>
                          <a:effectLst/>
                        </a:rPr>
                        <a:t>Housing</a:t>
                      </a:r>
                      <a:endParaRPr lang="en-US" sz="1200" b="1" i="0" u="none" strike="noStrike" dirty="0">
                        <a:solidFill>
                          <a:schemeClr val="accent1">
                            <a:lumMod val="60000"/>
                            <a:lumOff val="40000"/>
                          </a:schemeClr>
                        </a:solidFill>
                        <a:effectLst/>
                        <a:latin typeface="Calibri"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fontAlgn="b"/>
                      <a:endParaRPr lang="en-US" sz="1200" b="1" u="none" strike="noStrike" dirty="0" smtClean="0">
                        <a:solidFill>
                          <a:schemeClr val="accent5"/>
                        </a:solidFill>
                        <a:effectLst/>
                      </a:endParaRPr>
                    </a:p>
                    <a:p>
                      <a:pPr algn="ctr" fontAlgn="b"/>
                      <a:endParaRPr lang="en-US" sz="1200" b="1" u="none" strike="noStrike" dirty="0" smtClean="0">
                        <a:solidFill>
                          <a:schemeClr val="accent5"/>
                        </a:solidFill>
                        <a:effectLst/>
                      </a:endParaRPr>
                    </a:p>
                    <a:p>
                      <a:pPr algn="ctr" fontAlgn="b"/>
                      <a:r>
                        <a:rPr lang="en-US" sz="1200" b="1" u="none" strike="noStrike" dirty="0" smtClean="0">
                          <a:solidFill>
                            <a:schemeClr val="accent5"/>
                          </a:solidFill>
                          <a:effectLst/>
                        </a:rPr>
                        <a:t>Safety </a:t>
                      </a:r>
                      <a:r>
                        <a:rPr lang="en-US" sz="1200" b="1" u="none" strike="noStrike" dirty="0">
                          <a:solidFill>
                            <a:schemeClr val="accent5"/>
                          </a:solidFill>
                          <a:effectLst/>
                        </a:rPr>
                        <a:t>Culture</a:t>
                      </a:r>
                      <a:endParaRPr lang="en-US" sz="1200" b="1" i="0" u="none" strike="noStrike" dirty="0">
                        <a:solidFill>
                          <a:schemeClr val="accent5"/>
                        </a:solidFill>
                        <a:effectLst/>
                        <a:latin typeface="Calibri"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496555">
                <a:tc>
                  <a:txBody>
                    <a:bodyPr/>
                    <a:lstStyle/>
                    <a:p>
                      <a:pPr algn="ctr" fontAlgn="t"/>
                      <a:r>
                        <a:rPr lang="en-US" sz="1200" i="1" u="none" strike="noStrike" dirty="0" smtClean="0">
                          <a:solidFill>
                            <a:schemeClr val="accent1">
                              <a:lumMod val="60000"/>
                              <a:lumOff val="40000"/>
                            </a:schemeClr>
                          </a:solidFill>
                          <a:effectLst/>
                        </a:rPr>
                        <a:t>4. Trained </a:t>
                      </a:r>
                      <a:r>
                        <a:rPr lang="en-US" sz="1200" i="1" u="none" strike="noStrike" dirty="0">
                          <a:solidFill>
                            <a:schemeClr val="accent1">
                              <a:lumMod val="60000"/>
                              <a:lumOff val="40000"/>
                            </a:schemeClr>
                          </a:solidFill>
                          <a:effectLst/>
                        </a:rPr>
                        <a:t>moderators</a:t>
                      </a:r>
                      <a:endParaRPr lang="en-US" sz="1200" b="0" i="1" u="none" strike="noStrike" dirty="0">
                        <a:solidFill>
                          <a:schemeClr val="accent1">
                            <a:lumMod val="60000"/>
                            <a:lumOff val="40000"/>
                          </a:schemeClr>
                        </a:solidFill>
                        <a:effectLst/>
                        <a:latin typeface="Calibri" charset="0"/>
                      </a:endParaRPr>
                    </a:p>
                  </a:txBody>
                  <a:tcPr marL="0" marR="0" marT="0" marB="0">
                    <a:lnR w="12700" cap="flat" cmpd="sng" algn="ctr">
                      <a:solidFill>
                        <a:schemeClr val="tx1"/>
                      </a:solidFill>
                      <a:prstDash val="solid"/>
                      <a:round/>
                      <a:headEnd type="none" w="med" len="med"/>
                      <a:tailEnd type="none" w="med" len="med"/>
                    </a:lnR>
                  </a:tcPr>
                </a:tc>
                <a:tc>
                  <a:txBody>
                    <a:bodyPr/>
                    <a:lstStyle/>
                    <a:p>
                      <a:pPr algn="ctr" fontAlgn="ctr"/>
                      <a:r>
                        <a:rPr lang="en-US" sz="1000" u="none" strike="noStrike" dirty="0" smtClean="0">
                          <a:solidFill>
                            <a:srgbClr val="C00000"/>
                          </a:solidFill>
                          <a:effectLst/>
                        </a:rPr>
                        <a:t>Six trained </a:t>
                      </a:r>
                      <a:r>
                        <a:rPr lang="en-US" sz="1000" u="none" strike="noStrike" dirty="0">
                          <a:solidFill>
                            <a:srgbClr val="C00000"/>
                          </a:solidFill>
                          <a:effectLst/>
                        </a:rPr>
                        <a:t>moderators,   </a:t>
                      </a:r>
                      <a:r>
                        <a:rPr lang="en-US" sz="1000" u="none" strike="noStrike" dirty="0" smtClean="0">
                          <a:solidFill>
                            <a:srgbClr val="C00000"/>
                          </a:solidFill>
                          <a:effectLst/>
                        </a:rPr>
                        <a:t>                                 </a:t>
                      </a:r>
                      <a:r>
                        <a:rPr lang="en-US" sz="1000" u="none" strike="noStrike" dirty="0">
                          <a:solidFill>
                            <a:srgbClr val="C00000"/>
                          </a:solidFill>
                          <a:effectLst/>
                        </a:rPr>
                        <a:t>one from each segment</a:t>
                      </a:r>
                      <a:endParaRPr lang="en-US" sz="1000" b="0" i="0" u="none" strike="noStrike" dirty="0">
                        <a:solidFill>
                          <a:srgbClr val="C00000"/>
                        </a:solidFill>
                        <a:effectLst/>
                        <a:latin typeface="Calibri"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fontAlgn="ctr"/>
                      <a:r>
                        <a:rPr lang="en-US" sz="1000" u="none" strike="noStrike" dirty="0">
                          <a:solidFill>
                            <a:schemeClr val="accent1">
                              <a:lumMod val="60000"/>
                              <a:lumOff val="40000"/>
                            </a:schemeClr>
                          </a:solidFill>
                          <a:effectLst/>
                        </a:rPr>
                        <a:t>All by Dr. Billson</a:t>
                      </a:r>
                      <a:endParaRPr lang="en-US" sz="1000" b="0" i="0" u="none" strike="noStrike" dirty="0">
                        <a:solidFill>
                          <a:schemeClr val="accent1">
                            <a:lumMod val="60000"/>
                            <a:lumOff val="40000"/>
                          </a:schemeClr>
                        </a:solidFill>
                        <a:effectLst/>
                        <a:latin typeface="Calibri"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fontAlgn="t"/>
                      <a:endParaRPr lang="sk-SK" sz="1000" u="none" strike="noStrike" dirty="0" smtClean="0">
                        <a:solidFill>
                          <a:schemeClr val="accent5"/>
                        </a:solidFill>
                        <a:effectLst/>
                      </a:endParaRPr>
                    </a:p>
                    <a:p>
                      <a:pPr algn="ctr" fontAlgn="t"/>
                      <a:r>
                        <a:rPr lang="sk-SK" sz="1000" u="none" strike="noStrike" dirty="0" smtClean="0">
                          <a:solidFill>
                            <a:schemeClr val="accent5"/>
                          </a:solidFill>
                          <a:effectLst/>
                        </a:rPr>
                        <a:t>13</a:t>
                      </a:r>
                      <a:r>
                        <a:rPr lang="sk-SK" sz="1000" u="none" strike="noStrike" baseline="0" dirty="0" smtClean="0">
                          <a:solidFill>
                            <a:schemeClr val="accent5"/>
                          </a:solidFill>
                          <a:effectLst/>
                        </a:rPr>
                        <a:t> trained moderators</a:t>
                      </a:r>
                      <a:r>
                        <a:rPr lang="sk-SK" sz="1000" u="none" strike="noStrike" dirty="0">
                          <a:solidFill>
                            <a:schemeClr val="accent5"/>
                          </a:solidFill>
                          <a:effectLst/>
                        </a:rPr>
                        <a:t> </a:t>
                      </a:r>
                      <a:endParaRPr lang="sk-SK" sz="1000" b="0" i="0" u="none" strike="noStrike" dirty="0">
                        <a:solidFill>
                          <a:schemeClr val="accent5"/>
                        </a:solidFill>
                        <a:effectLst/>
                        <a:latin typeface="Calibri"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171538">
                <a:tc>
                  <a:txBody>
                    <a:bodyPr/>
                    <a:lstStyle/>
                    <a:p>
                      <a:pPr algn="r" fontAlgn="t"/>
                      <a:r>
                        <a:rPr lang="en-US" sz="1000" u="none" strike="noStrike" dirty="0">
                          <a:effectLst/>
                        </a:rPr>
                        <a:t>Two-day training</a:t>
                      </a:r>
                      <a:endParaRPr lang="en-US" sz="1000" b="0" i="1" u="none" strike="noStrike" dirty="0">
                        <a:solidFill>
                          <a:srgbClr val="000000"/>
                        </a:solidFill>
                        <a:effectLst/>
                        <a:latin typeface="Calibri" charset="0"/>
                      </a:endParaRPr>
                    </a:p>
                  </a:txBody>
                  <a:tcPr marL="0" marR="0" marT="0" marB="0">
                    <a:lnR w="12700" cap="flat" cmpd="sng" algn="ctr">
                      <a:solidFill>
                        <a:schemeClr val="tx1"/>
                      </a:solidFill>
                      <a:prstDash val="solid"/>
                      <a:round/>
                      <a:headEnd type="none" w="med" len="med"/>
                      <a:tailEnd type="none" w="med" len="med"/>
                    </a:lnR>
                  </a:tcPr>
                </a:tc>
                <a:tc>
                  <a:txBody>
                    <a:bodyPr/>
                    <a:lstStyle/>
                    <a:p>
                      <a:pPr algn="ctr" fontAlgn="t"/>
                      <a:r>
                        <a:rPr lang="en-US" sz="1000" u="none" strike="noStrike" dirty="0">
                          <a:solidFill>
                            <a:srgbClr val="C00000"/>
                          </a:solidFill>
                          <a:effectLst/>
                        </a:rPr>
                        <a:t>x</a:t>
                      </a:r>
                      <a:endParaRPr lang="en-US" sz="1000" b="0" i="0" u="none" strike="noStrike" dirty="0">
                        <a:solidFill>
                          <a:srgbClr val="C00000"/>
                        </a:solidFill>
                        <a:effectLst/>
                        <a:latin typeface="Calibri"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rowSpan="3">
                  <a:txBody>
                    <a:bodyPr/>
                    <a:lstStyle/>
                    <a:p>
                      <a:pPr algn="ctr" fontAlgn="ctr"/>
                      <a:r>
                        <a:rPr lang="bg-BG" sz="1000" u="none" strike="noStrike" dirty="0">
                          <a:solidFill>
                            <a:schemeClr val="accent1">
                              <a:lumMod val="60000"/>
                              <a:lumOff val="40000"/>
                            </a:schemeClr>
                          </a:solidFill>
                          <a:effectLst/>
                        </a:rPr>
                        <a:t>N/A</a:t>
                      </a:r>
                      <a:endParaRPr lang="bg-BG" sz="1000" b="0" i="0" u="none" strike="noStrike" dirty="0">
                        <a:solidFill>
                          <a:schemeClr val="accent1">
                            <a:lumMod val="60000"/>
                            <a:lumOff val="40000"/>
                          </a:schemeClr>
                        </a:solidFill>
                        <a:effectLst/>
                        <a:latin typeface="Calibri"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fontAlgn="t"/>
                      <a:r>
                        <a:rPr lang="en-US" sz="1000" u="none" strike="noStrike" dirty="0">
                          <a:solidFill>
                            <a:schemeClr val="accent5"/>
                          </a:solidFill>
                          <a:effectLst/>
                        </a:rPr>
                        <a:t>x</a:t>
                      </a:r>
                      <a:endParaRPr lang="en-US" sz="1000" b="0" i="0" u="none" strike="noStrike" dirty="0">
                        <a:solidFill>
                          <a:schemeClr val="accent5"/>
                        </a:solidFill>
                        <a:effectLst/>
                        <a:latin typeface="Calibri"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198622">
                <a:tc>
                  <a:txBody>
                    <a:bodyPr/>
                    <a:lstStyle/>
                    <a:p>
                      <a:pPr algn="r" fontAlgn="t"/>
                      <a:r>
                        <a:rPr lang="en-US" sz="1000" u="none" strike="noStrike" dirty="0">
                          <a:effectLst/>
                        </a:rPr>
                        <a:t>Mock focus groups</a:t>
                      </a:r>
                      <a:endParaRPr lang="en-US" sz="1000" b="0" i="1" u="none" strike="noStrike" dirty="0">
                        <a:solidFill>
                          <a:srgbClr val="000000"/>
                        </a:solidFill>
                        <a:effectLst/>
                        <a:latin typeface="Calibri" charset="0"/>
                      </a:endParaRPr>
                    </a:p>
                  </a:txBody>
                  <a:tcPr marL="0" marR="0" marT="0" marB="0">
                    <a:lnR w="12700" cap="flat" cmpd="sng" algn="ctr">
                      <a:solidFill>
                        <a:schemeClr val="tx1"/>
                      </a:solidFill>
                      <a:prstDash val="solid"/>
                      <a:round/>
                      <a:headEnd type="none" w="med" len="med"/>
                      <a:tailEnd type="none" w="med" len="med"/>
                    </a:lnR>
                  </a:tcPr>
                </a:tc>
                <a:tc>
                  <a:txBody>
                    <a:bodyPr/>
                    <a:lstStyle/>
                    <a:p>
                      <a:pPr algn="ctr" fontAlgn="t"/>
                      <a:r>
                        <a:rPr lang="en-US" sz="1000" u="none" strike="noStrike" dirty="0">
                          <a:solidFill>
                            <a:srgbClr val="C00000"/>
                          </a:solidFill>
                          <a:effectLst/>
                        </a:rPr>
                        <a:t>x</a:t>
                      </a:r>
                      <a:endParaRPr lang="en-US" sz="1000" b="0" i="0" u="none" strike="noStrike" dirty="0">
                        <a:solidFill>
                          <a:srgbClr val="C00000"/>
                        </a:solidFill>
                        <a:effectLst/>
                        <a:latin typeface="Calibri"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vMerge="1">
                  <a:txBody>
                    <a:bodyPr/>
                    <a:lstStyle/>
                    <a:p>
                      <a:endParaRPr lang="en-US"/>
                    </a:p>
                  </a:txBody>
                  <a:tcPr/>
                </a:tc>
                <a:tc>
                  <a:txBody>
                    <a:bodyPr/>
                    <a:lstStyle/>
                    <a:p>
                      <a:pPr algn="ctr" fontAlgn="t"/>
                      <a:r>
                        <a:rPr lang="en-US" sz="1000" u="none" strike="noStrike" dirty="0">
                          <a:solidFill>
                            <a:schemeClr val="accent5"/>
                          </a:solidFill>
                          <a:effectLst/>
                        </a:rPr>
                        <a:t>x</a:t>
                      </a:r>
                      <a:endParaRPr lang="en-US" sz="1000" b="0" i="0" u="none" strike="noStrike" dirty="0">
                        <a:solidFill>
                          <a:schemeClr val="accent5"/>
                        </a:solidFill>
                        <a:effectLst/>
                        <a:latin typeface="Calibri"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474165">
                <a:tc>
                  <a:txBody>
                    <a:bodyPr/>
                    <a:lstStyle/>
                    <a:p>
                      <a:pPr algn="r" fontAlgn="t"/>
                      <a:r>
                        <a:rPr lang="en-US" sz="1000" u="none" strike="noStrike" dirty="0">
                          <a:effectLst/>
                        </a:rPr>
                        <a:t>Trainer co-moderated </a:t>
                      </a:r>
                      <a:r>
                        <a:rPr lang="en-US" sz="1000" u="none" strike="noStrike" dirty="0" smtClean="0">
                          <a:effectLst/>
                        </a:rPr>
                        <a:t>                              or </a:t>
                      </a:r>
                      <a:r>
                        <a:rPr lang="en-US" sz="1000" u="none" strike="noStrike" dirty="0">
                          <a:effectLst/>
                        </a:rPr>
                        <a:t>shadowed all FGDs</a:t>
                      </a:r>
                      <a:endParaRPr lang="en-US" sz="1000" b="0" i="1" u="none" strike="noStrike" dirty="0">
                        <a:solidFill>
                          <a:srgbClr val="000000"/>
                        </a:solidFill>
                        <a:effectLst/>
                        <a:latin typeface="Calibri" charset="0"/>
                      </a:endParaRPr>
                    </a:p>
                  </a:txBody>
                  <a:tcPr marL="0" marR="0" marT="0" marB="0">
                    <a:lnR w="12700" cap="flat" cmpd="sng" algn="ctr">
                      <a:solidFill>
                        <a:schemeClr val="tx1"/>
                      </a:solidFill>
                      <a:prstDash val="solid"/>
                      <a:round/>
                      <a:headEnd type="none" w="med" len="med"/>
                      <a:tailEnd type="none" w="med" len="med"/>
                    </a:lnR>
                  </a:tcPr>
                </a:tc>
                <a:tc>
                  <a:txBody>
                    <a:bodyPr/>
                    <a:lstStyle/>
                    <a:p>
                      <a:pPr algn="ctr" fontAlgn="t"/>
                      <a:r>
                        <a:rPr lang="en-US" sz="1000" u="none" strike="noStrike" dirty="0">
                          <a:solidFill>
                            <a:srgbClr val="C00000"/>
                          </a:solidFill>
                          <a:effectLst/>
                        </a:rPr>
                        <a:t>x</a:t>
                      </a:r>
                      <a:endParaRPr lang="en-US" sz="1000" b="0" i="0" u="none" strike="noStrike" dirty="0">
                        <a:solidFill>
                          <a:srgbClr val="C00000"/>
                        </a:solidFill>
                        <a:effectLst/>
                        <a:latin typeface="Calibri"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vMerge="1">
                  <a:txBody>
                    <a:bodyPr/>
                    <a:lstStyle/>
                    <a:p>
                      <a:endParaRPr lang="en-US"/>
                    </a:p>
                  </a:txBody>
                  <a:tcPr/>
                </a:tc>
                <a:tc>
                  <a:txBody>
                    <a:bodyPr/>
                    <a:lstStyle/>
                    <a:p>
                      <a:pPr algn="ctr" fontAlgn="t"/>
                      <a:r>
                        <a:rPr lang="en-US" sz="1000" u="none" strike="noStrike" dirty="0">
                          <a:solidFill>
                            <a:schemeClr val="accent5"/>
                          </a:solidFill>
                          <a:effectLst/>
                        </a:rPr>
                        <a:t>x</a:t>
                      </a:r>
                      <a:endParaRPr lang="en-US" sz="1000" b="0" i="0" u="none" strike="noStrike" dirty="0">
                        <a:solidFill>
                          <a:schemeClr val="accent5"/>
                        </a:solidFill>
                        <a:effectLst/>
                        <a:latin typeface="Calibri"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303011">
                <a:tc>
                  <a:txBody>
                    <a:bodyPr/>
                    <a:lstStyle/>
                    <a:p>
                      <a:pPr algn="ctr" fontAlgn="t"/>
                      <a:r>
                        <a:rPr lang="en-US" sz="1200" i="1" u="none" strike="noStrike" dirty="0" smtClean="0">
                          <a:solidFill>
                            <a:schemeClr val="accent1">
                              <a:lumMod val="60000"/>
                              <a:lumOff val="40000"/>
                            </a:schemeClr>
                          </a:solidFill>
                          <a:effectLst/>
                        </a:rPr>
                        <a:t>5. Precision </a:t>
                      </a:r>
                      <a:r>
                        <a:rPr lang="en-US" sz="1200" i="1" u="none" strike="noStrike" dirty="0">
                          <a:solidFill>
                            <a:schemeClr val="accent1">
                              <a:lumMod val="60000"/>
                              <a:lumOff val="40000"/>
                            </a:schemeClr>
                          </a:solidFill>
                          <a:effectLst/>
                        </a:rPr>
                        <a:t>data collection</a:t>
                      </a:r>
                      <a:endParaRPr lang="en-US" sz="1200" b="0" i="1" u="none" strike="noStrike" dirty="0">
                        <a:solidFill>
                          <a:schemeClr val="accent1">
                            <a:lumMod val="60000"/>
                            <a:lumOff val="40000"/>
                          </a:schemeClr>
                        </a:solidFill>
                        <a:effectLst/>
                        <a:latin typeface="Calibri" charset="0"/>
                      </a:endParaRPr>
                    </a:p>
                  </a:txBody>
                  <a:tcPr marL="0" marR="0" marT="0" marB="0">
                    <a:lnR w="12700" cap="flat" cmpd="sng" algn="ctr">
                      <a:solidFill>
                        <a:schemeClr val="tx1"/>
                      </a:solidFill>
                      <a:prstDash val="solid"/>
                      <a:round/>
                      <a:headEnd type="none" w="med" len="med"/>
                      <a:tailEnd type="none" w="med" len="med"/>
                    </a:lnR>
                  </a:tcPr>
                </a:tc>
                <a:tc>
                  <a:txBody>
                    <a:bodyPr/>
                    <a:lstStyle/>
                    <a:p>
                      <a:pPr algn="ctr" fontAlgn="t"/>
                      <a:r>
                        <a:rPr lang="sk-SK" sz="1000" u="none" strike="noStrike" dirty="0">
                          <a:solidFill>
                            <a:srgbClr val="C00000"/>
                          </a:solidFill>
                          <a:effectLst/>
                        </a:rPr>
                        <a:t> </a:t>
                      </a:r>
                      <a:endParaRPr lang="sk-SK" sz="1000" b="0" i="0" u="none" strike="noStrike" dirty="0">
                        <a:solidFill>
                          <a:srgbClr val="C00000"/>
                        </a:solidFill>
                        <a:effectLst/>
                        <a:latin typeface="Calibri"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fontAlgn="t"/>
                      <a:r>
                        <a:rPr lang="sk-SK" sz="1000" u="none" strike="noStrike" dirty="0">
                          <a:solidFill>
                            <a:schemeClr val="accent1">
                              <a:lumMod val="60000"/>
                              <a:lumOff val="40000"/>
                            </a:schemeClr>
                          </a:solidFill>
                          <a:effectLst/>
                        </a:rPr>
                        <a:t> </a:t>
                      </a:r>
                      <a:endParaRPr lang="sk-SK" sz="1000" b="0" i="0" u="none" strike="noStrike" dirty="0">
                        <a:solidFill>
                          <a:schemeClr val="accent1">
                            <a:lumMod val="60000"/>
                            <a:lumOff val="40000"/>
                          </a:schemeClr>
                        </a:solidFill>
                        <a:effectLst/>
                        <a:latin typeface="Calibri"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fontAlgn="t"/>
                      <a:r>
                        <a:rPr lang="sk-SK" sz="1000" u="none" strike="noStrike" dirty="0">
                          <a:solidFill>
                            <a:schemeClr val="accent5"/>
                          </a:solidFill>
                          <a:effectLst/>
                        </a:rPr>
                        <a:t> </a:t>
                      </a:r>
                      <a:endParaRPr lang="sk-SK" sz="1000" b="0" i="0" u="none" strike="noStrike" dirty="0">
                        <a:solidFill>
                          <a:schemeClr val="accent5"/>
                        </a:solidFill>
                        <a:effectLst/>
                        <a:latin typeface="Calibri"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520029">
                <a:tc>
                  <a:txBody>
                    <a:bodyPr/>
                    <a:lstStyle/>
                    <a:p>
                      <a:pPr algn="r" fontAlgn="t"/>
                      <a:r>
                        <a:rPr lang="en-US" sz="1000" u="none" strike="noStrike" dirty="0">
                          <a:effectLst/>
                        </a:rPr>
                        <a:t>All groups recorded and copied</a:t>
                      </a:r>
                      <a:endParaRPr lang="en-US" sz="1000" b="0" i="1" u="none" strike="noStrike" dirty="0">
                        <a:solidFill>
                          <a:srgbClr val="000000"/>
                        </a:solidFill>
                        <a:effectLst/>
                        <a:latin typeface="Calibri" charset="0"/>
                      </a:endParaRPr>
                    </a:p>
                  </a:txBody>
                  <a:tcPr marL="0" marR="0" marT="0" marB="0">
                    <a:lnR w="12700" cap="flat" cmpd="sng" algn="ctr">
                      <a:solidFill>
                        <a:schemeClr val="tx1"/>
                      </a:solidFill>
                      <a:prstDash val="solid"/>
                      <a:round/>
                      <a:headEnd type="none" w="med" len="med"/>
                      <a:tailEnd type="none" w="med" len="med"/>
                    </a:lnR>
                  </a:tcPr>
                </a:tc>
                <a:tc>
                  <a:txBody>
                    <a:bodyPr/>
                    <a:lstStyle/>
                    <a:p>
                      <a:pPr algn="ctr" fontAlgn="t"/>
                      <a:r>
                        <a:rPr lang="en-US" sz="1000" u="none" strike="noStrike" dirty="0">
                          <a:solidFill>
                            <a:srgbClr val="C00000"/>
                          </a:solidFill>
                          <a:effectLst/>
                        </a:rPr>
                        <a:t>x                                </a:t>
                      </a:r>
                      <a:r>
                        <a:rPr lang="en-US" sz="1000" u="none" strike="noStrike" dirty="0" smtClean="0">
                          <a:solidFill>
                            <a:srgbClr val="C00000"/>
                          </a:solidFill>
                          <a:effectLst/>
                        </a:rPr>
                        <a:t>                         </a:t>
                      </a:r>
                      <a:r>
                        <a:rPr lang="en-US" sz="1000" u="none" strike="noStrike" dirty="0">
                          <a:solidFill>
                            <a:srgbClr val="C00000"/>
                          </a:solidFill>
                          <a:effectLst/>
                        </a:rPr>
                        <a:t>High level of data control and </a:t>
                      </a:r>
                      <a:r>
                        <a:rPr lang="en-US" sz="1000" i="1" u="none" strike="noStrike" dirty="0" smtClean="0">
                          <a:solidFill>
                            <a:srgbClr val="C00000"/>
                          </a:solidFill>
                          <a:effectLst/>
                        </a:rPr>
                        <a:t>high</a:t>
                      </a:r>
                      <a:r>
                        <a:rPr lang="en-US" sz="1000" u="none" strike="noStrike" dirty="0" smtClean="0">
                          <a:solidFill>
                            <a:srgbClr val="C00000"/>
                          </a:solidFill>
                          <a:effectLst/>
                        </a:rPr>
                        <a:t> respondent protection (criminal</a:t>
                      </a:r>
                      <a:r>
                        <a:rPr lang="en-US" sz="1000" u="none" strike="noStrike" baseline="0" dirty="0" smtClean="0">
                          <a:solidFill>
                            <a:srgbClr val="C00000"/>
                          </a:solidFill>
                          <a:effectLst/>
                        </a:rPr>
                        <a:t> charges)</a:t>
                      </a:r>
                      <a:endParaRPr lang="en-US" sz="1000" b="0" i="0" u="none" strike="noStrike" dirty="0">
                        <a:solidFill>
                          <a:srgbClr val="C00000"/>
                        </a:solidFill>
                        <a:effectLst/>
                        <a:latin typeface="Calibri"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fontAlgn="t"/>
                      <a:r>
                        <a:rPr lang="en-US" sz="1000" u="none" strike="noStrike" dirty="0">
                          <a:solidFill>
                            <a:schemeClr val="accent1">
                              <a:lumMod val="60000"/>
                              <a:lumOff val="40000"/>
                            </a:schemeClr>
                          </a:solidFill>
                          <a:effectLst/>
                        </a:rPr>
                        <a:t>x                                      </a:t>
                      </a:r>
                      <a:r>
                        <a:rPr lang="en-US" sz="1000" u="none" strike="noStrike" dirty="0" smtClean="0">
                          <a:solidFill>
                            <a:schemeClr val="accent1">
                              <a:lumMod val="60000"/>
                              <a:lumOff val="40000"/>
                            </a:schemeClr>
                          </a:solidFill>
                          <a:effectLst/>
                        </a:rPr>
                        <a:t>                                                         </a:t>
                      </a:r>
                      <a:r>
                        <a:rPr lang="en-US" sz="1000" u="none" strike="noStrike" dirty="0">
                          <a:solidFill>
                            <a:schemeClr val="accent1">
                              <a:lumMod val="60000"/>
                              <a:lumOff val="40000"/>
                            </a:schemeClr>
                          </a:solidFill>
                          <a:effectLst/>
                        </a:rPr>
                        <a:t>High level of data control and </a:t>
                      </a:r>
                      <a:r>
                        <a:rPr lang="en-US" sz="1000" u="none" strike="noStrike" dirty="0" smtClean="0">
                          <a:solidFill>
                            <a:schemeClr val="accent1">
                              <a:lumMod val="60000"/>
                              <a:lumOff val="40000"/>
                            </a:schemeClr>
                          </a:solidFill>
                          <a:effectLst/>
                        </a:rPr>
                        <a:t>           </a:t>
                      </a:r>
                      <a:r>
                        <a:rPr lang="en-US" sz="1000" i="1" u="none" strike="noStrike" dirty="0" smtClean="0">
                          <a:solidFill>
                            <a:schemeClr val="accent1">
                              <a:lumMod val="60000"/>
                              <a:lumOff val="40000"/>
                            </a:schemeClr>
                          </a:solidFill>
                          <a:effectLst/>
                        </a:rPr>
                        <a:t>moderate</a:t>
                      </a:r>
                      <a:r>
                        <a:rPr lang="en-US" sz="1000" u="none" strike="noStrike" dirty="0" smtClean="0">
                          <a:solidFill>
                            <a:schemeClr val="accent1">
                              <a:lumMod val="60000"/>
                              <a:lumOff val="40000"/>
                            </a:schemeClr>
                          </a:solidFill>
                          <a:effectLst/>
                        </a:rPr>
                        <a:t> respondent protection </a:t>
                      </a:r>
                      <a:endParaRPr lang="en-US" sz="1000" b="0" i="0" u="none" strike="noStrike" dirty="0">
                        <a:solidFill>
                          <a:schemeClr val="accent1">
                            <a:lumMod val="60000"/>
                            <a:lumOff val="40000"/>
                          </a:schemeClr>
                        </a:solidFill>
                        <a:effectLst/>
                        <a:latin typeface="Calibri"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fontAlgn="t"/>
                      <a:r>
                        <a:rPr lang="en-US" sz="1000" u="none" strike="noStrike" dirty="0">
                          <a:solidFill>
                            <a:schemeClr val="accent5"/>
                          </a:solidFill>
                          <a:effectLst/>
                        </a:rPr>
                        <a:t>x                  </a:t>
                      </a:r>
                      <a:r>
                        <a:rPr lang="en-US" sz="1000" u="none" strike="noStrike" dirty="0" smtClean="0">
                          <a:solidFill>
                            <a:schemeClr val="accent5"/>
                          </a:solidFill>
                          <a:effectLst/>
                        </a:rPr>
                        <a:t>                                            </a:t>
                      </a:r>
                      <a:r>
                        <a:rPr lang="en-US" sz="1000" u="none" strike="noStrike" dirty="0">
                          <a:solidFill>
                            <a:schemeClr val="accent5"/>
                          </a:solidFill>
                          <a:effectLst/>
                        </a:rPr>
                        <a:t>High level of data control and </a:t>
                      </a:r>
                      <a:r>
                        <a:rPr lang="en-US" sz="1000" i="1" u="none" strike="noStrike" dirty="0" smtClean="0">
                          <a:solidFill>
                            <a:schemeClr val="accent5"/>
                          </a:solidFill>
                          <a:effectLst/>
                        </a:rPr>
                        <a:t>high</a:t>
                      </a:r>
                      <a:r>
                        <a:rPr lang="en-US" sz="1000" u="none" strike="noStrike" dirty="0" smtClean="0">
                          <a:solidFill>
                            <a:schemeClr val="accent5"/>
                          </a:solidFill>
                          <a:effectLst/>
                        </a:rPr>
                        <a:t> respondent protection (in-house)</a:t>
                      </a:r>
                      <a:endParaRPr lang="en-US" sz="1000" b="0" i="0" u="none" strike="noStrike" dirty="0">
                        <a:solidFill>
                          <a:schemeClr val="accent5"/>
                        </a:solidFill>
                        <a:effectLst/>
                        <a:latin typeface="Calibri"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326653">
                <a:tc>
                  <a:txBody>
                    <a:bodyPr/>
                    <a:lstStyle/>
                    <a:p>
                      <a:pPr algn="r" fontAlgn="t"/>
                      <a:r>
                        <a:rPr lang="en-US" sz="1000" u="none" strike="noStrike" dirty="0">
                          <a:effectLst/>
                        </a:rPr>
                        <a:t>Respondent anonymity protected</a:t>
                      </a:r>
                      <a:endParaRPr lang="en-US" sz="1000" b="0" i="1" u="none" strike="noStrike" dirty="0">
                        <a:solidFill>
                          <a:srgbClr val="000000"/>
                        </a:solidFill>
                        <a:effectLst/>
                        <a:latin typeface="Calibri" charset="0"/>
                      </a:endParaRPr>
                    </a:p>
                  </a:txBody>
                  <a:tcPr marL="0" marR="0" marT="0" marB="0">
                    <a:lnR w="12700" cap="flat" cmpd="sng" algn="ctr">
                      <a:solidFill>
                        <a:schemeClr val="tx1"/>
                      </a:solidFill>
                      <a:prstDash val="solid"/>
                      <a:round/>
                      <a:headEnd type="none" w="med" len="med"/>
                      <a:tailEnd type="none" w="med" len="med"/>
                    </a:lnR>
                  </a:tcPr>
                </a:tc>
                <a:tc>
                  <a:txBody>
                    <a:bodyPr/>
                    <a:lstStyle/>
                    <a:p>
                      <a:pPr algn="ctr" fontAlgn="t"/>
                      <a:r>
                        <a:rPr lang="en-US" sz="1000" u="none" strike="noStrike" dirty="0">
                          <a:solidFill>
                            <a:srgbClr val="C00000"/>
                          </a:solidFill>
                          <a:effectLst/>
                        </a:rPr>
                        <a:t>x</a:t>
                      </a:r>
                      <a:endParaRPr lang="en-US" sz="1000" b="0" i="0" u="none" strike="noStrike" dirty="0">
                        <a:solidFill>
                          <a:srgbClr val="C00000"/>
                        </a:solidFill>
                        <a:effectLst/>
                        <a:latin typeface="Calibri"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fontAlgn="t"/>
                      <a:r>
                        <a:rPr lang="en-US" sz="1000" u="none" strike="noStrike" dirty="0">
                          <a:solidFill>
                            <a:schemeClr val="accent1">
                              <a:lumMod val="60000"/>
                              <a:lumOff val="40000"/>
                            </a:schemeClr>
                          </a:solidFill>
                          <a:effectLst/>
                        </a:rPr>
                        <a:t>x</a:t>
                      </a:r>
                      <a:endParaRPr lang="en-US" sz="1000" b="0" i="0" u="none" strike="noStrike" dirty="0">
                        <a:solidFill>
                          <a:schemeClr val="accent1">
                            <a:lumMod val="60000"/>
                            <a:lumOff val="40000"/>
                          </a:schemeClr>
                        </a:solidFill>
                        <a:effectLst/>
                        <a:latin typeface="Calibri"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fontAlgn="t"/>
                      <a:r>
                        <a:rPr lang="en-US" sz="1000" u="none" strike="noStrike" dirty="0">
                          <a:solidFill>
                            <a:schemeClr val="accent5"/>
                          </a:solidFill>
                          <a:effectLst/>
                        </a:rPr>
                        <a:t>x                            </a:t>
                      </a:r>
                      <a:r>
                        <a:rPr lang="en-US" sz="1000" u="none" strike="noStrike" dirty="0" smtClean="0">
                          <a:solidFill>
                            <a:schemeClr val="accent5"/>
                          </a:solidFill>
                          <a:effectLst/>
                        </a:rPr>
                        <a:t>                                          </a:t>
                      </a:r>
                      <a:endParaRPr lang="en-US" sz="1000" b="0" i="0" u="none" strike="noStrike" dirty="0">
                        <a:solidFill>
                          <a:schemeClr val="accent5"/>
                        </a:solidFill>
                        <a:effectLst/>
                        <a:latin typeface="Calibri"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468124">
                <a:tc>
                  <a:txBody>
                    <a:bodyPr/>
                    <a:lstStyle/>
                    <a:p>
                      <a:pPr algn="r" fontAlgn="t"/>
                      <a:r>
                        <a:rPr lang="en-US" sz="1000" u="none" strike="noStrike" dirty="0">
                          <a:effectLst/>
                        </a:rPr>
                        <a:t>Debriefing after each FGD </a:t>
                      </a:r>
                      <a:r>
                        <a:rPr lang="en-US" sz="1000" u="none" strike="noStrike" dirty="0" smtClean="0">
                          <a:effectLst/>
                        </a:rPr>
                        <a:t>                     to </a:t>
                      </a:r>
                      <a:r>
                        <a:rPr lang="en-US" sz="1000" u="none" strike="noStrike" dirty="0">
                          <a:effectLst/>
                        </a:rPr>
                        <a:t>capture key findings</a:t>
                      </a:r>
                      <a:endParaRPr lang="en-US" sz="1000" b="0" i="1" u="none" strike="noStrike" dirty="0">
                        <a:solidFill>
                          <a:srgbClr val="000000"/>
                        </a:solidFill>
                        <a:effectLst/>
                        <a:latin typeface="Calibri" charset="0"/>
                      </a:endParaRPr>
                    </a:p>
                  </a:txBody>
                  <a:tcPr marL="0" marR="0" marT="0" marB="0">
                    <a:lnR w="12700" cap="flat" cmpd="sng" algn="ctr">
                      <a:solidFill>
                        <a:schemeClr val="tx1"/>
                      </a:solidFill>
                      <a:prstDash val="solid"/>
                      <a:round/>
                      <a:headEnd type="none" w="med" len="med"/>
                      <a:tailEnd type="none" w="med" len="med"/>
                    </a:lnR>
                  </a:tcPr>
                </a:tc>
                <a:tc>
                  <a:txBody>
                    <a:bodyPr/>
                    <a:lstStyle/>
                    <a:p>
                      <a:pPr algn="ctr" fontAlgn="t"/>
                      <a:r>
                        <a:rPr lang="en-US" sz="1000" u="none" strike="noStrike" dirty="0">
                          <a:solidFill>
                            <a:srgbClr val="C00000"/>
                          </a:solidFill>
                          <a:effectLst/>
                        </a:rPr>
                        <a:t>x</a:t>
                      </a:r>
                      <a:endParaRPr lang="en-US" sz="1000" b="0" i="0" u="none" strike="noStrike" dirty="0">
                        <a:solidFill>
                          <a:srgbClr val="C00000"/>
                        </a:solidFill>
                        <a:effectLst/>
                        <a:latin typeface="Calibri"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fontAlgn="t"/>
                      <a:r>
                        <a:rPr lang="en-US" sz="1000" u="none" strike="noStrike" dirty="0">
                          <a:solidFill>
                            <a:schemeClr val="accent1">
                              <a:lumMod val="60000"/>
                              <a:lumOff val="40000"/>
                            </a:schemeClr>
                          </a:solidFill>
                          <a:effectLst/>
                        </a:rPr>
                        <a:t>x</a:t>
                      </a:r>
                      <a:endParaRPr lang="en-US" sz="1000" b="0" i="0" u="none" strike="noStrike" dirty="0">
                        <a:solidFill>
                          <a:schemeClr val="accent1">
                            <a:lumMod val="60000"/>
                            <a:lumOff val="40000"/>
                          </a:schemeClr>
                        </a:solidFill>
                        <a:effectLst/>
                        <a:latin typeface="Calibri"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fontAlgn="t"/>
                      <a:r>
                        <a:rPr lang="en-US" sz="1000" u="none" strike="noStrike" dirty="0">
                          <a:solidFill>
                            <a:schemeClr val="accent5"/>
                          </a:solidFill>
                          <a:effectLst/>
                        </a:rPr>
                        <a:t>x                        </a:t>
                      </a:r>
                      <a:r>
                        <a:rPr lang="en-US" sz="1000" u="none" strike="noStrike" dirty="0" smtClean="0">
                          <a:solidFill>
                            <a:schemeClr val="accent5"/>
                          </a:solidFill>
                          <a:effectLst/>
                        </a:rPr>
                        <a:t>                                              </a:t>
                      </a:r>
                      <a:r>
                        <a:rPr lang="en-US" sz="1000" u="none" strike="noStrike" dirty="0">
                          <a:solidFill>
                            <a:schemeClr val="accent5"/>
                          </a:solidFill>
                          <a:effectLst/>
                        </a:rPr>
                        <a:t>on group dynamics</a:t>
                      </a:r>
                      <a:r>
                        <a:rPr lang="en-US" sz="1000" u="none" strike="noStrike" dirty="0" smtClean="0">
                          <a:solidFill>
                            <a:schemeClr val="accent5"/>
                          </a:solidFill>
                          <a:effectLst/>
                        </a:rPr>
                        <a:t>,                  moderation </a:t>
                      </a:r>
                      <a:r>
                        <a:rPr lang="en-US" sz="1000" u="none" strike="noStrike" dirty="0">
                          <a:solidFill>
                            <a:schemeClr val="accent5"/>
                          </a:solidFill>
                          <a:effectLst/>
                        </a:rPr>
                        <a:t>and content</a:t>
                      </a:r>
                      <a:endParaRPr lang="en-US" sz="1000" b="0" i="0" u="none" strike="noStrike" dirty="0">
                        <a:solidFill>
                          <a:schemeClr val="accent5"/>
                        </a:solidFill>
                        <a:effectLst/>
                        <a:latin typeface="Calibri"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398696">
                <a:tc>
                  <a:txBody>
                    <a:bodyPr/>
                    <a:lstStyle/>
                    <a:p>
                      <a:pPr algn="r" fontAlgn="t"/>
                      <a:r>
                        <a:rPr lang="en-US" sz="1000" u="none" strike="noStrike" dirty="0">
                          <a:effectLst/>
                        </a:rPr>
                        <a:t>Coding by 3 researchers</a:t>
                      </a:r>
                      <a:r>
                        <a:rPr lang="en-US" sz="1000" u="none" strike="noStrike" dirty="0" smtClean="0">
                          <a:effectLst/>
                        </a:rPr>
                        <a:t>;                   </a:t>
                      </a:r>
                      <a:r>
                        <a:rPr lang="en-US" sz="1000" u="none" strike="noStrike" dirty="0">
                          <a:effectLst/>
                        </a:rPr>
                        <a:t>Inter-rater reliability</a:t>
                      </a:r>
                      <a:endParaRPr lang="en-US" sz="1000" b="0" i="1" u="none" strike="noStrike" dirty="0">
                        <a:solidFill>
                          <a:srgbClr val="000000"/>
                        </a:solidFill>
                        <a:effectLst/>
                        <a:latin typeface="Calibri" charset="0"/>
                      </a:endParaRPr>
                    </a:p>
                  </a:txBody>
                  <a:tcPr marL="0" marR="0" marT="0" marB="0">
                    <a:lnR w="12700" cap="flat" cmpd="sng" algn="ctr">
                      <a:solidFill>
                        <a:schemeClr val="tx1"/>
                      </a:solidFill>
                      <a:prstDash val="solid"/>
                      <a:round/>
                      <a:headEnd type="none" w="med" len="med"/>
                      <a:tailEnd type="none" w="med" len="med"/>
                    </a:lnR>
                  </a:tcPr>
                </a:tc>
                <a:tc>
                  <a:txBody>
                    <a:bodyPr/>
                    <a:lstStyle/>
                    <a:p>
                      <a:pPr algn="ctr" fontAlgn="t"/>
                      <a:r>
                        <a:rPr lang="de-DE" sz="1000" u="none" strike="noStrike" dirty="0">
                          <a:solidFill>
                            <a:srgbClr val="C00000"/>
                          </a:solidFill>
                          <a:effectLst/>
                        </a:rPr>
                        <a:t>x                                           </a:t>
                      </a:r>
                      <a:endParaRPr lang="de-DE" sz="1000" b="0" i="0" u="none" strike="noStrike" dirty="0">
                        <a:solidFill>
                          <a:srgbClr val="C00000"/>
                        </a:solidFill>
                        <a:effectLst/>
                        <a:latin typeface="Calibri"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fontAlgn="t"/>
                      <a:r>
                        <a:rPr lang="de-DE" sz="1000" u="none" strike="noStrike" dirty="0">
                          <a:solidFill>
                            <a:schemeClr val="accent1">
                              <a:lumMod val="60000"/>
                              <a:lumOff val="40000"/>
                            </a:schemeClr>
                          </a:solidFill>
                          <a:effectLst/>
                        </a:rPr>
                        <a:t>x                                           </a:t>
                      </a:r>
                      <a:endParaRPr lang="de-DE" sz="1000" b="0" i="0" u="none" strike="noStrike" dirty="0">
                        <a:solidFill>
                          <a:schemeClr val="accent1">
                            <a:lumMod val="60000"/>
                            <a:lumOff val="40000"/>
                          </a:schemeClr>
                        </a:solidFill>
                        <a:effectLst/>
                        <a:latin typeface="Calibri"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fontAlgn="t"/>
                      <a:r>
                        <a:rPr lang="en-US" sz="1000" u="none" strike="noStrike" dirty="0">
                          <a:solidFill>
                            <a:schemeClr val="accent5"/>
                          </a:solidFill>
                          <a:effectLst/>
                        </a:rPr>
                        <a:t>x                                       </a:t>
                      </a:r>
                      <a:r>
                        <a:rPr lang="en-US" sz="1000" u="none" strike="noStrike" dirty="0" smtClean="0">
                          <a:solidFill>
                            <a:schemeClr val="accent5"/>
                          </a:solidFill>
                          <a:effectLst/>
                        </a:rPr>
                        <a:t>                 </a:t>
                      </a:r>
                      <a:r>
                        <a:rPr lang="en-US" sz="1000" u="none" strike="noStrike" dirty="0">
                          <a:solidFill>
                            <a:schemeClr val="accent5"/>
                          </a:solidFill>
                          <a:effectLst/>
                        </a:rPr>
                        <a:t>notes vetted by all 13 trainees                                   </a:t>
                      </a:r>
                      <a:endParaRPr lang="en-US" sz="1000" b="0" i="0" u="none" strike="noStrike" dirty="0">
                        <a:solidFill>
                          <a:schemeClr val="accent5"/>
                        </a:solidFill>
                        <a:effectLst/>
                        <a:latin typeface="Calibri"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635010">
                <a:tc>
                  <a:txBody>
                    <a:bodyPr/>
                    <a:lstStyle/>
                    <a:p>
                      <a:pPr algn="r" fontAlgn="t"/>
                      <a:r>
                        <a:rPr lang="en-US" sz="1000" u="none" strike="noStrike" dirty="0">
                          <a:effectLst/>
                        </a:rPr>
                        <a:t>Structured transcripts: </a:t>
                      </a:r>
                      <a:r>
                        <a:rPr lang="en-US" sz="1000" u="none" strike="noStrike" dirty="0" smtClean="0">
                          <a:effectLst/>
                        </a:rPr>
                        <a:t>                 Systematic </a:t>
                      </a:r>
                      <a:r>
                        <a:rPr lang="en-US" sz="1000" u="none" strike="noStrike" dirty="0">
                          <a:effectLst/>
                        </a:rPr>
                        <a:t>data organization by group </a:t>
                      </a:r>
                      <a:r>
                        <a:rPr lang="en-US" sz="1000" i="1" u="none" strike="noStrike" dirty="0">
                          <a:effectLst/>
                        </a:rPr>
                        <a:t>and</a:t>
                      </a:r>
                      <a:r>
                        <a:rPr lang="en-US" sz="1000" u="none" strike="noStrike" dirty="0">
                          <a:effectLst/>
                        </a:rPr>
                        <a:t> by cross-cutting themes </a:t>
                      </a:r>
                      <a:endParaRPr lang="en-US" sz="1000" b="0" i="1" u="none" strike="noStrike" dirty="0">
                        <a:solidFill>
                          <a:srgbClr val="000000"/>
                        </a:solidFill>
                        <a:effectLst/>
                        <a:latin typeface="Calibri" charset="0"/>
                      </a:endParaRPr>
                    </a:p>
                  </a:txBody>
                  <a:tcPr marL="0" marR="0" marT="0" marB="0">
                    <a:lnR w="12700" cap="flat" cmpd="sng" algn="ctr">
                      <a:solidFill>
                        <a:schemeClr val="tx1"/>
                      </a:solidFill>
                      <a:prstDash val="solid"/>
                      <a:round/>
                      <a:headEnd type="none" w="med" len="med"/>
                      <a:tailEnd type="none" w="med" len="med"/>
                    </a:lnR>
                  </a:tcPr>
                </a:tc>
                <a:tc>
                  <a:txBody>
                    <a:bodyPr/>
                    <a:lstStyle/>
                    <a:p>
                      <a:pPr algn="ctr" fontAlgn="t"/>
                      <a:r>
                        <a:rPr lang="de-DE" sz="1000" u="none" strike="noStrike" dirty="0">
                          <a:solidFill>
                            <a:srgbClr val="C00000"/>
                          </a:solidFill>
                          <a:effectLst/>
                        </a:rPr>
                        <a:t>x                                           </a:t>
                      </a:r>
                      <a:endParaRPr lang="de-DE" sz="1000" b="0" i="0" u="none" strike="noStrike" dirty="0">
                        <a:solidFill>
                          <a:srgbClr val="C00000"/>
                        </a:solidFill>
                        <a:effectLst/>
                        <a:latin typeface="Calibri"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fontAlgn="t"/>
                      <a:r>
                        <a:rPr lang="de-DE" sz="1000" u="none" strike="noStrike" dirty="0">
                          <a:solidFill>
                            <a:schemeClr val="accent1">
                              <a:lumMod val="60000"/>
                              <a:lumOff val="40000"/>
                            </a:schemeClr>
                          </a:solidFill>
                          <a:effectLst/>
                        </a:rPr>
                        <a:t>x                                           </a:t>
                      </a:r>
                      <a:endParaRPr lang="de-DE" sz="1000" b="0" i="0" u="none" strike="noStrike" dirty="0">
                        <a:solidFill>
                          <a:schemeClr val="accent1">
                            <a:lumMod val="60000"/>
                            <a:lumOff val="40000"/>
                          </a:schemeClr>
                        </a:solidFill>
                        <a:effectLst/>
                        <a:latin typeface="Calibri"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fontAlgn="t"/>
                      <a:r>
                        <a:rPr lang="de-DE" sz="1000" u="none" strike="noStrike" dirty="0">
                          <a:solidFill>
                            <a:schemeClr val="accent5"/>
                          </a:solidFill>
                          <a:effectLst/>
                        </a:rPr>
                        <a:t>x                                           </a:t>
                      </a:r>
                      <a:endParaRPr lang="de-DE" sz="1000" b="0" i="0" u="none" strike="noStrike" dirty="0">
                        <a:solidFill>
                          <a:schemeClr val="accent5"/>
                        </a:solidFill>
                        <a:effectLst/>
                        <a:latin typeface="Calibri"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r>
              <a:tr h="722263">
                <a:tc>
                  <a:txBody>
                    <a:bodyPr/>
                    <a:lstStyle/>
                    <a:p>
                      <a:pPr algn="r" fontAlgn="t"/>
                      <a:r>
                        <a:rPr lang="en-US" sz="1800" b="0" i="0" u="none" strike="noStrike" dirty="0">
                          <a:solidFill>
                            <a:srgbClr val="000000"/>
                          </a:solidFill>
                          <a:effectLst/>
                          <a:latin typeface="Calibri" charset="0"/>
                        </a:rPr>
                        <a:t>Outcomes</a:t>
                      </a:r>
                    </a:p>
                  </a:txBody>
                  <a:tcPr marL="0" marR="0" marT="0" marB="0">
                    <a:lnR w="12700" cap="flat" cmpd="sng" algn="ctr">
                      <a:solidFill>
                        <a:schemeClr val="tx1"/>
                      </a:solidFill>
                      <a:prstDash val="solid"/>
                      <a:round/>
                      <a:headEnd type="none" w="med" len="med"/>
                      <a:tailEnd type="none" w="med" len="med"/>
                    </a:lnR>
                  </a:tcPr>
                </a:tc>
                <a:tc>
                  <a:txBody>
                    <a:bodyPr/>
                    <a:lstStyle/>
                    <a:p>
                      <a:pPr algn="ctr" fontAlgn="t"/>
                      <a:r>
                        <a:rPr lang="en-US" sz="1200" b="0" i="0" u="none" strike="noStrike" dirty="0" smtClean="0">
                          <a:solidFill>
                            <a:srgbClr val="000000"/>
                          </a:solidFill>
                          <a:effectLst/>
                          <a:latin typeface="Calibri" charset="0"/>
                        </a:rPr>
                        <a:t>Viewing of video </a:t>
                      </a:r>
                      <a:r>
                        <a:rPr lang="en-US" sz="1200" b="0" i="0" u="none" strike="noStrike" dirty="0">
                          <a:solidFill>
                            <a:srgbClr val="000000"/>
                          </a:solidFill>
                          <a:effectLst/>
                          <a:latin typeface="Calibri" charset="0"/>
                        </a:rPr>
                        <a:t>required </a:t>
                      </a:r>
                      <a:r>
                        <a:rPr lang="en-US" sz="1200" b="0" i="0" u="none" strike="noStrike" dirty="0" smtClean="0">
                          <a:solidFill>
                            <a:srgbClr val="000000"/>
                          </a:solidFill>
                          <a:effectLst/>
                          <a:latin typeface="Calibri" charset="0"/>
                        </a:rPr>
                        <a:t>by </a:t>
                      </a:r>
                      <a:r>
                        <a:rPr lang="en-US" sz="1200" b="0" i="1" u="none" strike="noStrike" dirty="0">
                          <a:solidFill>
                            <a:srgbClr val="000000"/>
                          </a:solidFill>
                          <a:effectLst/>
                          <a:latin typeface="Calibri" charset="0"/>
                        </a:rPr>
                        <a:t>all court employees</a:t>
                      </a:r>
                      <a:endParaRPr lang="en-US" sz="1200" b="0" i="0" u="none" strike="noStrike" dirty="0">
                        <a:solidFill>
                          <a:srgbClr val="000000"/>
                        </a:solidFill>
                        <a:effectLst/>
                        <a:latin typeface="Calibri" charset="0"/>
                      </a:endParaRP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fontAlgn="b"/>
                      <a:r>
                        <a:rPr lang="en-US" sz="1200" b="0" i="0" u="none" strike="noStrike" dirty="0">
                          <a:solidFill>
                            <a:srgbClr val="000000"/>
                          </a:solidFill>
                          <a:effectLst/>
                          <a:latin typeface="Calibri" charset="0"/>
                        </a:rPr>
                        <a:t>Accurate messaging-</a:t>
                      </a:r>
                      <a:r>
                        <a:rPr lang="en-US" sz="1200" b="0" i="0" u="none" strike="noStrike" dirty="0" smtClean="0">
                          <a:solidFill>
                            <a:srgbClr val="000000"/>
                          </a:solidFill>
                          <a:effectLst/>
                          <a:latin typeface="Calibri" charset="0"/>
                        </a:rPr>
                        <a:t>-                      bond </a:t>
                      </a:r>
                      <a:r>
                        <a:rPr lang="en-US" sz="1200" b="0" i="0" u="none" strike="noStrike" dirty="0">
                          <a:solidFill>
                            <a:srgbClr val="000000"/>
                          </a:solidFill>
                          <a:effectLst/>
                          <a:latin typeface="Calibri" charset="0"/>
                        </a:rPr>
                        <a:t>issue passed </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fontAlgn="t"/>
                      <a:r>
                        <a:rPr lang="en-US" sz="1200" b="0" i="0" u="none" strike="noStrike" dirty="0">
                          <a:solidFill>
                            <a:srgbClr val="000000"/>
                          </a:solidFill>
                          <a:effectLst/>
                          <a:latin typeface="Calibri" charset="0"/>
                        </a:rPr>
                        <a:t>Improved safety culture </a:t>
                      </a:r>
                      <a:r>
                        <a:rPr lang="en-US" sz="1200" b="0" i="0" u="none" strike="noStrike" dirty="0" smtClean="0">
                          <a:solidFill>
                            <a:srgbClr val="000000"/>
                          </a:solidFill>
                          <a:effectLst/>
                          <a:latin typeface="Calibri" charset="0"/>
                        </a:rPr>
                        <a:t>        throughout </a:t>
                      </a:r>
                      <a:r>
                        <a:rPr lang="en-US" sz="1200" b="0" i="0" u="none" strike="noStrike" dirty="0">
                          <a:solidFill>
                            <a:srgbClr val="000000"/>
                          </a:solidFill>
                          <a:effectLst/>
                          <a:latin typeface="Calibri" charset="0"/>
                        </a:rPr>
                        <a:t>system</a:t>
                      </a:r>
                    </a:p>
                  </a:txBody>
                  <a:tcPr marL="0" marR="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r>
            </a:tbl>
          </a:graphicData>
        </a:graphic>
      </p:graphicFrame>
      <p:pic>
        <p:nvPicPr>
          <p:cNvPr id="4"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31840" y="553244"/>
            <a:ext cx="658430" cy="504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64088" y="553244"/>
            <a:ext cx="621420" cy="504056"/>
          </a:xfrm>
          <a:prstGeom prst="rect">
            <a:avLst/>
          </a:prstGeom>
        </p:spPr>
      </p:pic>
      <p:pic>
        <p:nvPicPr>
          <p:cNvPr id="6" name="Picture 5"/>
          <p:cNvPicPr>
            <a:picLocks noChangeAspect="1"/>
          </p:cNvPicPr>
          <p:nvPr/>
        </p:nvPicPr>
        <p:blipFill>
          <a:blip r:embed="rId5"/>
          <a:stretch>
            <a:fillRect/>
          </a:stretch>
        </p:blipFill>
        <p:spPr>
          <a:xfrm>
            <a:off x="7668344" y="568642"/>
            <a:ext cx="648072" cy="473259"/>
          </a:xfrm>
          <a:prstGeom prst="rect">
            <a:avLst/>
          </a:prstGeom>
        </p:spPr>
      </p:pic>
    </p:spTree>
    <p:extLst>
      <p:ext uri="{BB962C8B-B14F-4D97-AF65-F5344CB8AC3E}">
        <p14:creationId xmlns:p14="http://schemas.microsoft.com/office/powerpoint/2010/main" val="428800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ontent Placeholder 2"/>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92639" y="1587808"/>
            <a:ext cx="2896640" cy="1943212"/>
          </a:xfrm>
        </p:spPr>
      </p:pic>
      <p:sp>
        <p:nvSpPr>
          <p:cNvPr id="4" name="TextBox 3"/>
          <p:cNvSpPr txBox="1"/>
          <p:nvPr/>
        </p:nvSpPr>
        <p:spPr>
          <a:xfrm>
            <a:off x="2097252" y="1201316"/>
            <a:ext cx="5408532" cy="369332"/>
          </a:xfrm>
          <a:prstGeom prst="rect">
            <a:avLst/>
          </a:prstGeom>
          <a:noFill/>
        </p:spPr>
        <p:txBody>
          <a:bodyPr wrap="none" rtlCol="0">
            <a:spAutoFit/>
          </a:bodyPr>
          <a:lstStyle/>
          <a:p>
            <a:pPr algn="ctr"/>
            <a:r>
              <a:rPr lang="en-US" smtClean="0"/>
              <a:t>GRAPHICAL PRESENTATION OF KEY FINDINGS</a:t>
            </a:r>
            <a:endParaRPr lang="en-US"/>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11806" y="1590062"/>
            <a:ext cx="2579424" cy="1943212"/>
          </a:xfrm>
          <a:prstGeom prst="rect">
            <a:avLst/>
          </a:prstGeom>
        </p:spPr>
      </p:pic>
      <p:pic>
        <p:nvPicPr>
          <p:cNvPr id="6" name="Content Placeholder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13757" y="1587809"/>
            <a:ext cx="2617464" cy="1943212"/>
          </a:xfrm>
          <a:prstGeom prst="rect">
            <a:avLst/>
          </a:prstGeom>
        </p:spPr>
      </p:pic>
    </p:spTree>
    <p:extLst>
      <p:ext uri="{BB962C8B-B14F-4D97-AF65-F5344CB8AC3E}">
        <p14:creationId xmlns:p14="http://schemas.microsoft.com/office/powerpoint/2010/main" val="20972105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ctr"/>
            <a:r>
              <a:rPr lang="en-US" dirty="0" smtClean="0"/>
              <a:t>Examples of Conceptualization of Findings  </a:t>
            </a:r>
            <a:endParaRPr lang="en-US" dirty="0"/>
          </a:p>
        </p:txBody>
      </p:sp>
      <p:pic>
        <p:nvPicPr>
          <p:cNvPr id="3" name="Picture 2"/>
          <p:cNvPicPr>
            <a:picLocks noChangeAspect="1"/>
          </p:cNvPicPr>
          <p:nvPr/>
        </p:nvPicPr>
        <p:blipFill>
          <a:blip r:embed="rId2"/>
          <a:stretch>
            <a:fillRect/>
          </a:stretch>
        </p:blipFill>
        <p:spPr>
          <a:xfrm>
            <a:off x="323528" y="2209428"/>
            <a:ext cx="2815456" cy="2165735"/>
          </a:xfrm>
          <a:prstGeom prst="rect">
            <a:avLst/>
          </a:prstGeom>
          <a:ln>
            <a:solidFill>
              <a:schemeClr val="tx1"/>
            </a:solidFill>
          </a:ln>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66418" y="1849388"/>
            <a:ext cx="2349500" cy="1765300"/>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05842" y="2239114"/>
            <a:ext cx="2863544" cy="2136049"/>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366418" y="3721596"/>
            <a:ext cx="2349500" cy="1676400"/>
          </a:xfrm>
          <a:prstGeom prst="rect">
            <a:avLst/>
          </a:prstGeom>
        </p:spPr>
      </p:pic>
    </p:spTree>
    <p:extLst>
      <p:ext uri="{BB962C8B-B14F-4D97-AF65-F5344CB8AC3E}">
        <p14:creationId xmlns:p14="http://schemas.microsoft.com/office/powerpoint/2010/main" val="9143502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normAutofit/>
          </a:bodyPr>
          <a:lstStyle/>
          <a:p>
            <a:r>
              <a:rPr lang="en-US" dirty="0" smtClean="0"/>
              <a:t>Sample Key Findings: Affordable Housing</a:t>
            </a:r>
            <a:endParaRPr lang="en-US" dirty="0"/>
          </a:p>
          <a:p>
            <a:pPr>
              <a:buFont typeface="Arial" charset="0"/>
              <a:buChar char="•"/>
            </a:pPr>
            <a:r>
              <a:rPr lang="en-US" sz="2400" dirty="0" smtClean="0"/>
              <a:t>It’s about children—and stable families.</a:t>
            </a:r>
          </a:p>
          <a:p>
            <a:pPr>
              <a:buFont typeface="Arial" charset="0"/>
              <a:buChar char="•"/>
            </a:pPr>
            <a:r>
              <a:rPr lang="en-US" sz="2400" dirty="0" smtClean="0"/>
              <a:t>It’s a community issue—all are hurting.</a:t>
            </a:r>
          </a:p>
          <a:p>
            <a:pPr>
              <a:buFont typeface="Arial" charset="0"/>
              <a:buChar char="•"/>
            </a:pPr>
            <a:r>
              <a:rPr lang="en-US" sz="2400" dirty="0" smtClean="0"/>
              <a:t>It’s a moral issue--housing is a basic human right.</a:t>
            </a:r>
          </a:p>
          <a:p>
            <a:pPr>
              <a:buFont typeface="Arial" charset="0"/>
              <a:buChar char="•"/>
            </a:pPr>
            <a:r>
              <a:rPr lang="en-US" sz="2400" dirty="0" smtClean="0"/>
              <a:t>There are solutions—right size and design for each community type.</a:t>
            </a:r>
          </a:p>
          <a:p>
            <a:endParaRPr lang="en-US" dirty="0"/>
          </a:p>
        </p:txBody>
      </p:sp>
      <p:pic>
        <p:nvPicPr>
          <p:cNvPr id="10243" name="Picture 34" descr="/Users/janetbillson/Library/Group Containers/UBF8T346G9.Office/msoclip1/01/clip_image001.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01600" cy="101600"/>
          </a:xfrm>
          <a:prstGeom prst="rect">
            <a:avLst/>
          </a:prstGeom>
          <a:noFill/>
          <a:extLst>
            <a:ext uri="{909E8E84-426E-40DD-AFC4-6F175D3DCCD1}">
              <a14:hiddenFill xmlns:a14="http://schemas.microsoft.com/office/drawing/2010/main">
                <a:solidFill>
                  <a:srgbClr val="FFFFFF"/>
                </a:solidFill>
              </a14:hiddenFill>
            </a:ext>
          </a:extLst>
        </p:spPr>
      </p:pic>
      <p:pic>
        <p:nvPicPr>
          <p:cNvPr id="10242" name="Picture 35" descr="/Users/janetbillson/Library/Group Containers/UBF8T346G9.Office/msoclip1/01/clip_image001.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01600" cy="101600"/>
          </a:xfrm>
          <a:prstGeom prst="rect">
            <a:avLst/>
          </a:prstGeom>
          <a:noFill/>
          <a:extLst>
            <a:ext uri="{909E8E84-426E-40DD-AFC4-6F175D3DCCD1}">
              <a14:hiddenFill xmlns:a14="http://schemas.microsoft.com/office/drawing/2010/main">
                <a:solidFill>
                  <a:srgbClr val="FFFFFF"/>
                </a:solidFill>
              </a14:hiddenFill>
            </a:ext>
          </a:extLst>
        </p:spPr>
      </p:pic>
      <p:pic>
        <p:nvPicPr>
          <p:cNvPr id="10241" name="Picture 36" descr="/Users/janetbillson/Library/Group Containers/UBF8T346G9.Office/msoclip1/01/clip_image001.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01600" cy="101600"/>
          </a:xfrm>
          <a:prstGeom prst="rect">
            <a:avLst/>
          </a:prstGeom>
          <a:noFill/>
          <a:extLst>
            <a:ext uri="{909E8E84-426E-40DD-AFC4-6F175D3DCCD1}">
              <a14:hiddenFill xmlns:a14="http://schemas.microsoft.com/office/drawing/2010/main">
                <a:solidFill>
                  <a:srgbClr val="FFFFFF"/>
                </a:solidFill>
              </a14:hiddenFill>
            </a:ext>
          </a:extLst>
        </p:spPr>
      </p:pic>
      <p:pic>
        <p:nvPicPr>
          <p:cNvPr id="10246" name="Picture 6" descr="/Users/janetbillson/Library/Group Containers/UBF8T346G9.Office/msoclip1/01/clip_image001.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01600" cy="101600"/>
          </a:xfrm>
          <a:prstGeom prst="rect">
            <a:avLst/>
          </a:prstGeom>
          <a:noFill/>
          <a:extLst>
            <a:ext uri="{909E8E84-426E-40DD-AFC4-6F175D3DCCD1}">
              <a14:hiddenFill xmlns:a14="http://schemas.microsoft.com/office/drawing/2010/main">
                <a:solidFill>
                  <a:srgbClr val="FFFFFF"/>
                </a:solidFill>
              </a14:hiddenFill>
            </a:ext>
          </a:extLst>
        </p:spPr>
      </p:pic>
      <p:pic>
        <p:nvPicPr>
          <p:cNvPr id="10245" name="Picture 5" descr="/Users/janetbillson/Library/Group Containers/UBF8T346G9.Office/msoclip1/01/clip_image001.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01600" cy="101600"/>
          </a:xfrm>
          <a:prstGeom prst="rect">
            <a:avLst/>
          </a:prstGeom>
          <a:noFill/>
          <a:extLst>
            <a:ext uri="{909E8E84-426E-40DD-AFC4-6F175D3DCCD1}">
              <a14:hiddenFill xmlns:a14="http://schemas.microsoft.com/office/drawing/2010/main">
                <a:solidFill>
                  <a:srgbClr val="FFFFFF"/>
                </a:solidFill>
              </a14:hiddenFill>
            </a:ext>
          </a:extLst>
        </p:spPr>
      </p:pic>
      <p:pic>
        <p:nvPicPr>
          <p:cNvPr id="10244" name="Picture 4" descr="/Users/janetbillson/Library/Group Containers/UBF8T346G9.Office/msoclip1/01/clip_image001.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01600" cy="101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219202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95536" y="1489348"/>
            <a:ext cx="8291264" cy="3720413"/>
          </a:xfrm>
        </p:spPr>
        <p:txBody>
          <a:bodyPr/>
          <a:lstStyle/>
          <a:p>
            <a:r>
              <a:rPr lang="en-US" smtClean="0"/>
              <a:t>Example of </a:t>
            </a:r>
            <a:r>
              <a:rPr lang="en-US" dirty="0" smtClean="0"/>
              <a:t>OUTCOMES: Nuclear Safety Culture</a:t>
            </a:r>
          </a:p>
          <a:p>
            <a:pPr marL="457200" indent="-457200">
              <a:buFont typeface="Arial" charset="0"/>
              <a:buChar char="•"/>
            </a:pPr>
            <a:r>
              <a:rPr lang="en-US" dirty="0" smtClean="0"/>
              <a:t>Guidance for inspectors across the system</a:t>
            </a:r>
          </a:p>
          <a:p>
            <a:pPr marL="457200" indent="-457200">
              <a:buFont typeface="Arial" charset="0"/>
              <a:buChar char="•"/>
            </a:pPr>
            <a:r>
              <a:rPr lang="en-US" dirty="0" smtClean="0"/>
              <a:t>Creation of a new safety culture definition</a:t>
            </a:r>
          </a:p>
          <a:p>
            <a:pPr marL="457200" indent="-457200">
              <a:buFont typeface="Arial" charset="0"/>
              <a:buChar char="•"/>
            </a:pPr>
            <a:r>
              <a:rPr lang="en-US" dirty="0" smtClean="0"/>
              <a:t>Improved training at facilities</a:t>
            </a:r>
            <a:endParaRPr lang="en-US" dirty="0"/>
          </a:p>
        </p:txBody>
      </p:sp>
    </p:spTree>
    <p:extLst>
      <p:ext uri="{BB962C8B-B14F-4D97-AF65-F5344CB8AC3E}">
        <p14:creationId xmlns:p14="http://schemas.microsoft.com/office/powerpoint/2010/main" val="14271831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95536" y="1273324"/>
            <a:ext cx="8291264" cy="3720413"/>
          </a:xfrm>
        </p:spPr>
        <p:txBody>
          <a:bodyPr>
            <a:normAutofit fontScale="77500" lnSpcReduction="20000"/>
          </a:bodyPr>
          <a:lstStyle/>
          <a:p>
            <a:r>
              <a:rPr lang="en-US" dirty="0" smtClean="0"/>
              <a:t>CONCLUSIONS</a:t>
            </a:r>
          </a:p>
          <a:p>
            <a:pPr marL="457200" indent="-457200">
              <a:buFont typeface="Arial" charset="0"/>
              <a:buChar char="•"/>
            </a:pPr>
            <a:r>
              <a:rPr lang="en-US" dirty="0" smtClean="0"/>
              <a:t>View FGDs as one side of the triangle for mixed </a:t>
            </a:r>
            <a:r>
              <a:rPr lang="en-US" dirty="0"/>
              <a:t>methods </a:t>
            </a:r>
            <a:r>
              <a:rPr lang="en-US" dirty="0" smtClean="0"/>
              <a:t>research—valuable and credible data if done properly </a:t>
            </a:r>
          </a:p>
          <a:p>
            <a:pPr marL="457200" indent="-457200">
              <a:buFont typeface="Arial" charset="0"/>
              <a:buChar char="•"/>
            </a:pPr>
            <a:r>
              <a:rPr lang="en-US" dirty="0"/>
              <a:t>Place FGDs in the context </a:t>
            </a:r>
            <a:r>
              <a:rPr lang="en-US" dirty="0" smtClean="0"/>
              <a:t>of </a:t>
            </a:r>
            <a:r>
              <a:rPr lang="en-US" dirty="0"/>
              <a:t>results-based management (RBM</a:t>
            </a:r>
            <a:r>
              <a:rPr lang="en-US" dirty="0" smtClean="0"/>
              <a:t>)—focus on the desired OUTCOMES</a:t>
            </a:r>
            <a:endParaRPr lang="en-US" dirty="0"/>
          </a:p>
          <a:p>
            <a:pPr marL="457200" indent="-457200">
              <a:buFont typeface="Arial" charset="0"/>
              <a:buChar char="•"/>
            </a:pPr>
            <a:r>
              <a:rPr lang="en-US" dirty="0" smtClean="0"/>
              <a:t>Follow the five principles:</a:t>
            </a:r>
          </a:p>
          <a:p>
            <a:pPr marL="857250" lvl="1" indent="-457200">
              <a:buFont typeface="Arial" charset="0"/>
              <a:buChar char="•"/>
            </a:pPr>
            <a:r>
              <a:rPr lang="en-US" dirty="0" smtClean="0"/>
              <a:t>Discuss principles with potential contractors</a:t>
            </a:r>
          </a:p>
          <a:p>
            <a:pPr marL="857250" lvl="1" indent="-457200">
              <a:buFont typeface="Arial" charset="0"/>
              <a:buChar char="•"/>
            </a:pPr>
            <a:r>
              <a:rPr lang="en-US" dirty="0" smtClean="0"/>
              <a:t>Train your staff</a:t>
            </a:r>
          </a:p>
          <a:p>
            <a:pPr marL="457200" indent="-457200">
              <a:buFont typeface="Arial" charset="0"/>
              <a:buChar char="•"/>
            </a:pPr>
            <a:r>
              <a:rPr lang="en-US" dirty="0" smtClean="0"/>
              <a:t>Ensure that FGDs are planned carefully—not </a:t>
            </a:r>
            <a:r>
              <a:rPr lang="en-US" smtClean="0"/>
              <a:t>an afterthought</a:t>
            </a:r>
            <a:endParaRPr lang="en-US" dirty="0" smtClean="0"/>
          </a:p>
          <a:p>
            <a:endParaRPr lang="en-US" dirty="0"/>
          </a:p>
        </p:txBody>
      </p:sp>
    </p:spTree>
    <p:extLst>
      <p:ext uri="{BB962C8B-B14F-4D97-AF65-F5344CB8AC3E}">
        <p14:creationId xmlns:p14="http://schemas.microsoft.com/office/powerpoint/2010/main" val="14621442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endParaRPr lang="cs-CZ" dirty="0"/>
          </a:p>
        </p:txBody>
      </p:sp>
      <p:sp>
        <p:nvSpPr>
          <p:cNvPr id="3" name="Zástupný symbol pro obsah 2"/>
          <p:cNvSpPr>
            <a:spLocks noGrp="1"/>
          </p:cNvSpPr>
          <p:nvPr>
            <p:ph idx="10"/>
          </p:nvPr>
        </p:nvSpPr>
        <p:spPr/>
        <p:txBody>
          <a:bodyPr/>
          <a:lstStyle/>
          <a:p>
            <a:pPr marL="0" indent="0" algn="ctr">
              <a:buNone/>
            </a:pPr>
            <a:endParaRPr lang="en-US" sz="1200" dirty="0" smtClean="0">
              <a:solidFill>
                <a:srgbClr val="FF0000"/>
              </a:solidFill>
              <a:latin typeface="Arial Regular" charset="0"/>
            </a:endParaRPr>
          </a:p>
          <a:p>
            <a:pPr marL="0" indent="0" algn="ctr">
              <a:buNone/>
            </a:pPr>
            <a:r>
              <a:rPr lang="en-US" dirty="0" smtClean="0">
                <a:solidFill>
                  <a:schemeClr val="accent1">
                    <a:lumMod val="50000"/>
                  </a:schemeClr>
                </a:solidFill>
                <a:latin typeface="Arial Regular" charset="0"/>
              </a:rPr>
              <a:t>Case </a:t>
            </a:r>
            <a:r>
              <a:rPr lang="en-US" dirty="0">
                <a:solidFill>
                  <a:schemeClr val="accent1">
                    <a:lumMod val="50000"/>
                  </a:schemeClr>
                </a:solidFill>
                <a:latin typeface="Arial Regular" charset="0"/>
              </a:rPr>
              <a:t>Studies That Exemplify </a:t>
            </a:r>
            <a:endParaRPr lang="en-US" dirty="0" smtClean="0">
              <a:solidFill>
                <a:schemeClr val="accent1">
                  <a:lumMod val="50000"/>
                </a:schemeClr>
              </a:solidFill>
              <a:latin typeface="Arial Regular" charset="0"/>
            </a:endParaRPr>
          </a:p>
          <a:p>
            <a:pPr marL="0" indent="0" algn="ctr">
              <a:buNone/>
            </a:pPr>
            <a:r>
              <a:rPr lang="en-US" dirty="0" smtClean="0">
                <a:solidFill>
                  <a:schemeClr val="accent1">
                    <a:lumMod val="50000"/>
                  </a:schemeClr>
                </a:solidFill>
                <a:latin typeface="Arial Regular" charset="0"/>
              </a:rPr>
              <a:t>Systematic </a:t>
            </a:r>
            <a:r>
              <a:rPr lang="en-US" dirty="0">
                <a:solidFill>
                  <a:schemeClr val="accent1">
                    <a:lumMod val="50000"/>
                  </a:schemeClr>
                </a:solidFill>
                <a:latin typeface="Arial Regular" charset="0"/>
              </a:rPr>
              <a:t/>
            </a:r>
            <a:br>
              <a:rPr lang="en-US" dirty="0">
                <a:solidFill>
                  <a:schemeClr val="accent1">
                    <a:lumMod val="50000"/>
                  </a:schemeClr>
                </a:solidFill>
                <a:latin typeface="Arial Regular" charset="0"/>
              </a:rPr>
            </a:br>
            <a:endParaRPr lang="en-US" sz="1200" dirty="0" smtClean="0">
              <a:solidFill>
                <a:schemeClr val="accent1">
                  <a:lumMod val="50000"/>
                </a:schemeClr>
              </a:solidFill>
              <a:latin typeface="Arial Regular" charset="0"/>
            </a:endParaRPr>
          </a:p>
          <a:p>
            <a:pPr marL="0" indent="0" algn="ctr">
              <a:buNone/>
            </a:pPr>
            <a:r>
              <a:rPr lang="en-US" dirty="0" smtClean="0">
                <a:solidFill>
                  <a:schemeClr val="accent1">
                    <a:lumMod val="50000"/>
                  </a:schemeClr>
                </a:solidFill>
                <a:latin typeface="Arial Regular" charset="0"/>
              </a:rPr>
              <a:t>Evaluation, Policy </a:t>
            </a:r>
            <a:r>
              <a:rPr lang="en-US" dirty="0">
                <a:solidFill>
                  <a:schemeClr val="accent1">
                    <a:lumMod val="50000"/>
                  </a:schemeClr>
                </a:solidFill>
                <a:latin typeface="Arial Regular" charset="0"/>
              </a:rPr>
              <a:t>Analysis, </a:t>
            </a:r>
            <a:r>
              <a:rPr lang="en-US" dirty="0" smtClean="0">
                <a:solidFill>
                  <a:schemeClr val="accent1">
                    <a:lumMod val="50000"/>
                  </a:schemeClr>
                </a:solidFill>
                <a:latin typeface="Arial Regular" charset="0"/>
              </a:rPr>
              <a:t>and </a:t>
            </a:r>
            <a:r>
              <a:rPr lang="en-US" dirty="0">
                <a:solidFill>
                  <a:schemeClr val="accent1">
                    <a:lumMod val="50000"/>
                  </a:schemeClr>
                </a:solidFill>
                <a:latin typeface="Arial Regular" charset="0"/>
              </a:rPr>
              <a:t/>
            </a:r>
            <a:br>
              <a:rPr lang="en-US" dirty="0">
                <a:solidFill>
                  <a:schemeClr val="accent1">
                    <a:lumMod val="50000"/>
                  </a:schemeClr>
                </a:solidFill>
                <a:latin typeface="Arial Regular" charset="0"/>
              </a:rPr>
            </a:br>
            <a:r>
              <a:rPr lang="en-US" dirty="0" smtClean="0">
                <a:solidFill>
                  <a:schemeClr val="accent1">
                    <a:lumMod val="50000"/>
                  </a:schemeClr>
                </a:solidFill>
                <a:latin typeface="Arial Regular" charset="0"/>
              </a:rPr>
              <a:t>Needs Assessments</a:t>
            </a:r>
            <a:r>
              <a:rPr lang="en-US" dirty="0">
                <a:solidFill>
                  <a:schemeClr val="bg1"/>
                </a:solidFill>
                <a:latin typeface="Arial Regular" charset="0"/>
              </a:rPr>
              <a:t/>
            </a:r>
            <a:br>
              <a:rPr lang="en-US" dirty="0">
                <a:solidFill>
                  <a:schemeClr val="bg1"/>
                </a:solidFill>
                <a:latin typeface="Arial Regular" charset="0"/>
              </a:rPr>
            </a:br>
            <a:r>
              <a:rPr lang="en-US" dirty="0">
                <a:solidFill>
                  <a:schemeClr val="bg1"/>
                </a:solidFill>
                <a:latin typeface="Arial Regular" charset="0"/>
              </a:rPr>
              <a:t>Policy Analysis, </a:t>
            </a:r>
            <a:br>
              <a:rPr lang="en-US" dirty="0">
                <a:solidFill>
                  <a:schemeClr val="bg1"/>
                </a:solidFill>
                <a:latin typeface="Arial Regular" charset="0"/>
              </a:rPr>
            </a:br>
            <a:r>
              <a:rPr lang="en-US" dirty="0">
                <a:solidFill>
                  <a:schemeClr val="bg1"/>
                </a:solidFill>
                <a:latin typeface="Arial Regular" charset="0"/>
              </a:rPr>
              <a:t>and </a:t>
            </a:r>
            <a:br>
              <a:rPr lang="en-US" dirty="0">
                <a:solidFill>
                  <a:schemeClr val="bg1"/>
                </a:solidFill>
                <a:latin typeface="Arial Regular" charset="0"/>
              </a:rPr>
            </a:br>
            <a:endParaRPr lang="cs-CZ" dirty="0"/>
          </a:p>
        </p:txBody>
      </p:sp>
      <p:pic>
        <p:nvPicPr>
          <p:cNvPr id="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48657" y="3229728"/>
            <a:ext cx="2867374" cy="7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574356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endParaRPr lang="en-US" altLang="en-US" sz="1200" dirty="0" smtClean="0">
              <a:solidFill>
                <a:srgbClr val="FF0000"/>
              </a:solidFill>
            </a:endParaRPr>
          </a:p>
          <a:p>
            <a:r>
              <a:rPr lang="en-US" altLang="en-US" dirty="0" smtClean="0">
                <a:solidFill>
                  <a:schemeClr val="accent1">
                    <a:lumMod val="50000"/>
                  </a:schemeClr>
                </a:solidFill>
              </a:rPr>
              <a:t>Janet </a:t>
            </a:r>
            <a:r>
              <a:rPr lang="en-US" altLang="en-US" dirty="0">
                <a:solidFill>
                  <a:schemeClr val="accent1">
                    <a:lumMod val="50000"/>
                  </a:schemeClr>
                </a:solidFill>
              </a:rPr>
              <a:t>Mancini Billson, PhD, </a:t>
            </a:r>
            <a:endParaRPr lang="en-US" altLang="en-US" dirty="0" smtClean="0">
              <a:solidFill>
                <a:schemeClr val="accent1">
                  <a:lumMod val="50000"/>
                </a:schemeClr>
              </a:solidFill>
            </a:endParaRPr>
          </a:p>
          <a:p>
            <a:r>
              <a:rPr lang="en-US" altLang="en-US" dirty="0" smtClean="0">
                <a:solidFill>
                  <a:schemeClr val="accent1">
                    <a:lumMod val="50000"/>
                  </a:schemeClr>
                </a:solidFill>
              </a:rPr>
              <a:t>Director</a:t>
            </a:r>
          </a:p>
          <a:p>
            <a:endParaRPr lang="en-US" altLang="en-US" dirty="0" smtClean="0">
              <a:solidFill>
                <a:srgbClr val="FF0000"/>
              </a:solidFill>
            </a:endParaRPr>
          </a:p>
          <a:p>
            <a:endParaRPr lang="en-US" altLang="en-US" dirty="0">
              <a:solidFill>
                <a:srgbClr val="FF0000"/>
              </a:solidFill>
            </a:endParaRPr>
          </a:p>
          <a:p>
            <a:endParaRPr lang="cs-CZ" dirty="0">
              <a:solidFill>
                <a:srgbClr val="FF0000"/>
              </a:solidFill>
            </a:endParaRPr>
          </a:p>
        </p:txBody>
      </p:sp>
      <p:graphicFrame>
        <p:nvGraphicFramePr>
          <p:cNvPr id="3" name="Object 9"/>
          <p:cNvGraphicFramePr>
            <a:graphicFrameLocks noChangeAspect="1"/>
          </p:cNvGraphicFramePr>
          <p:nvPr>
            <p:extLst>
              <p:ext uri="{D42A27DB-BD31-4B8C-83A1-F6EECF244321}">
                <p14:modId xmlns:p14="http://schemas.microsoft.com/office/powerpoint/2010/main" val="1728699304"/>
              </p:ext>
            </p:extLst>
          </p:nvPr>
        </p:nvGraphicFramePr>
        <p:xfrm>
          <a:off x="406400" y="3073400"/>
          <a:ext cx="4660900" cy="1244600"/>
        </p:xfrm>
        <a:graphic>
          <a:graphicData uri="http://schemas.openxmlformats.org/presentationml/2006/ole">
            <mc:AlternateContent xmlns:mc="http://schemas.openxmlformats.org/markup-compatibility/2006">
              <mc:Choice xmlns:v="urn:schemas-microsoft-com:vml" Requires="v">
                <p:oleObj spid="_x0000_s5166" name="Dokument" r:id="rId3" imgW="5945950" imgH="1590493" progId="Word.Document.12">
                  <p:embed/>
                </p:oleObj>
              </mc:Choice>
              <mc:Fallback>
                <p:oleObj name="Dokument" r:id="rId3" imgW="5945950" imgH="1590493" progId="Word.Document.12">
                  <p:embed/>
                  <p:pic>
                    <p:nvPicPr>
                      <p:cNvPr id="0" name=""/>
                      <p:cNvPicPr>
                        <a:picLocks noChangeAspect="1" noChangeArrowheads="1"/>
                      </p:cNvPicPr>
                      <p:nvPr/>
                    </p:nvPicPr>
                    <p:blipFill>
                      <a:blip r:embed="rId4"/>
                      <a:srcRect/>
                      <a:stretch>
                        <a:fillRect/>
                      </a:stretch>
                    </p:blipFill>
                    <p:spPr bwMode="auto">
                      <a:xfrm>
                        <a:off x="406400" y="3073400"/>
                        <a:ext cx="4660900" cy="1244600"/>
                      </a:xfrm>
                      <a:prstGeom prst="rect">
                        <a:avLst/>
                      </a:prstGeom>
                      <a:noFill/>
                      <a:ln>
                        <a:noFill/>
                      </a:ln>
                      <a:extLst/>
                    </p:spPr>
                  </p:pic>
                </p:oleObj>
              </mc:Fallback>
            </mc:AlternateContent>
          </a:graphicData>
        </a:graphic>
      </p:graphicFrame>
      <p:pic>
        <p:nvPicPr>
          <p:cNvPr id="4" name="Picture 1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77581" y="3577580"/>
            <a:ext cx="1239838" cy="1073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6958240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95536" y="1273324"/>
            <a:ext cx="8291264" cy="3792421"/>
          </a:xfrm>
        </p:spPr>
        <p:txBody>
          <a:bodyPr>
            <a:normAutofit fontScale="92500" lnSpcReduction="20000"/>
          </a:bodyPr>
          <a:lstStyle/>
          <a:p>
            <a:pPr marL="0" indent="0" algn="ctr" fontAlgn="auto">
              <a:defRPr/>
            </a:pPr>
            <a:r>
              <a:rPr lang="en-US" altLang="en-US" sz="3200" dirty="0" smtClean="0">
                <a:solidFill>
                  <a:schemeClr val="accent1">
                    <a:lumMod val="50000"/>
                  </a:schemeClr>
                </a:solidFill>
                <a:ea typeface="Calibri" charset="0"/>
                <a:cs typeface="Calibri" charset="0"/>
              </a:rPr>
              <a:t>DEFINING THE METHOD</a:t>
            </a:r>
          </a:p>
          <a:p>
            <a:pPr marL="457200" indent="-457200" fontAlgn="auto">
              <a:buFont typeface="Arial" charset="0"/>
              <a:buChar char="•"/>
              <a:defRPr/>
            </a:pPr>
            <a:r>
              <a:rPr lang="en-US" altLang="en-US" sz="3000" dirty="0" smtClean="0">
                <a:solidFill>
                  <a:schemeClr val="accent1">
                    <a:lumMod val="50000"/>
                  </a:schemeClr>
                </a:solidFill>
                <a:ea typeface="Calibri" charset="0"/>
                <a:cs typeface="Calibri" charset="0"/>
              </a:rPr>
              <a:t>What </a:t>
            </a:r>
            <a:r>
              <a:rPr lang="en-US" altLang="en-US" sz="3000" dirty="0">
                <a:solidFill>
                  <a:schemeClr val="accent1">
                    <a:lumMod val="50000"/>
                  </a:schemeClr>
                </a:solidFill>
                <a:ea typeface="Calibri" charset="0"/>
                <a:cs typeface="Calibri" charset="0"/>
              </a:rPr>
              <a:t>are focus group discussions (FGDs)?</a:t>
            </a:r>
          </a:p>
          <a:p>
            <a:pPr marL="914400" lvl="1" indent="-457200" fontAlgn="auto">
              <a:buFont typeface="Arial" charset="0"/>
              <a:buChar char="•"/>
              <a:defRPr/>
            </a:pPr>
            <a:r>
              <a:rPr lang="en-US" altLang="en-US" sz="3000" u="sng" dirty="0">
                <a:solidFill>
                  <a:schemeClr val="accent1">
                    <a:lumMod val="50000"/>
                  </a:schemeClr>
                </a:solidFill>
                <a:ea typeface="Calibri" charset="0"/>
                <a:cs typeface="Calibri" charset="0"/>
              </a:rPr>
              <a:t>Group interviews</a:t>
            </a:r>
            <a:r>
              <a:rPr lang="en-US" altLang="en-US" sz="3000" dirty="0">
                <a:solidFill>
                  <a:schemeClr val="accent1">
                    <a:lumMod val="50000"/>
                  </a:schemeClr>
                </a:solidFill>
                <a:ea typeface="Calibri" charset="0"/>
                <a:cs typeface="Calibri" charset="0"/>
              </a:rPr>
              <a:t> with a small number of people (typically 6 to 12)</a:t>
            </a:r>
          </a:p>
          <a:p>
            <a:pPr marL="914400" lvl="1" indent="-457200" fontAlgn="auto">
              <a:buFont typeface="Arial" charset="0"/>
              <a:buChar char="•"/>
              <a:defRPr/>
            </a:pPr>
            <a:r>
              <a:rPr lang="en-US" altLang="en-US" sz="3000" u="sng" dirty="0">
                <a:solidFill>
                  <a:schemeClr val="accent1">
                    <a:lumMod val="50000"/>
                  </a:schemeClr>
                </a:solidFill>
                <a:ea typeface="Calibri" charset="0"/>
                <a:cs typeface="Calibri" charset="0"/>
              </a:rPr>
              <a:t>Focused on a topic</a:t>
            </a:r>
            <a:r>
              <a:rPr lang="en-US" altLang="en-US" sz="3000" dirty="0">
                <a:solidFill>
                  <a:schemeClr val="accent1">
                    <a:lumMod val="50000"/>
                  </a:schemeClr>
                </a:solidFill>
                <a:ea typeface="Calibri" charset="0"/>
                <a:cs typeface="Calibri" charset="0"/>
              </a:rPr>
              <a:t> with which the interviewees have first-hand knowledge</a:t>
            </a:r>
          </a:p>
          <a:p>
            <a:pPr marL="914400" lvl="1" indent="-457200" fontAlgn="auto">
              <a:buFont typeface="Arial" charset="0"/>
              <a:buChar char="•"/>
              <a:defRPr/>
            </a:pPr>
            <a:r>
              <a:rPr lang="en-US" altLang="en-US" sz="3000" u="sng" dirty="0">
                <a:solidFill>
                  <a:schemeClr val="accent1">
                    <a:lumMod val="50000"/>
                  </a:schemeClr>
                </a:solidFill>
                <a:ea typeface="Calibri" charset="0"/>
                <a:cs typeface="Calibri" charset="0"/>
              </a:rPr>
              <a:t>Focused on a segment</a:t>
            </a:r>
            <a:r>
              <a:rPr lang="en-US" altLang="en-US" sz="3000" dirty="0">
                <a:solidFill>
                  <a:schemeClr val="accent1">
                    <a:lumMod val="50000"/>
                  </a:schemeClr>
                </a:solidFill>
                <a:ea typeface="Calibri" charset="0"/>
                <a:cs typeface="Calibri" charset="0"/>
              </a:rPr>
              <a:t> of the population</a:t>
            </a:r>
          </a:p>
          <a:p>
            <a:pPr marL="914400" lvl="1" indent="-457200" fontAlgn="auto">
              <a:buFont typeface="Arial" charset="0"/>
              <a:buChar char="•"/>
              <a:defRPr/>
            </a:pPr>
            <a:r>
              <a:rPr lang="en-US" altLang="en-US" sz="3000" u="sng" dirty="0">
                <a:solidFill>
                  <a:schemeClr val="accent1">
                    <a:lumMod val="50000"/>
                  </a:schemeClr>
                </a:solidFill>
                <a:ea typeface="Calibri" charset="0"/>
                <a:cs typeface="Calibri" charset="0"/>
              </a:rPr>
              <a:t>Time-limited</a:t>
            </a:r>
            <a:r>
              <a:rPr lang="en-US" altLang="en-US" sz="3000" dirty="0">
                <a:solidFill>
                  <a:schemeClr val="accent1">
                    <a:lumMod val="50000"/>
                  </a:schemeClr>
                </a:solidFill>
                <a:ea typeface="Calibri" charset="0"/>
                <a:cs typeface="Calibri" charset="0"/>
              </a:rPr>
              <a:t> (typically 2 hours) </a:t>
            </a:r>
          </a:p>
          <a:p>
            <a:endParaRPr lang="en-US" dirty="0"/>
          </a:p>
        </p:txBody>
      </p:sp>
    </p:spTree>
    <p:extLst>
      <p:ext uri="{BB962C8B-B14F-4D97-AF65-F5344CB8AC3E}">
        <p14:creationId xmlns:p14="http://schemas.microsoft.com/office/powerpoint/2010/main" val="14537072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3528" y="1201316"/>
            <a:ext cx="8291264" cy="3864429"/>
          </a:xfrm>
        </p:spPr>
        <p:txBody>
          <a:bodyPr>
            <a:normAutofit lnSpcReduction="10000"/>
          </a:bodyPr>
          <a:lstStyle/>
          <a:p>
            <a:pPr marL="457200" indent="-457200">
              <a:lnSpc>
                <a:spcPct val="90000"/>
              </a:lnSpc>
              <a:buFont typeface="Arial" charset="0"/>
              <a:buChar char="•"/>
            </a:pPr>
            <a:r>
              <a:rPr lang="en-US" altLang="en-US" sz="3000" dirty="0">
                <a:solidFill>
                  <a:schemeClr val="accent1">
                    <a:lumMod val="50000"/>
                  </a:schemeClr>
                </a:solidFill>
                <a:ea typeface="Calibri" charset="0"/>
                <a:cs typeface="Calibri" charset="0"/>
              </a:rPr>
              <a:t>FGDs as a research method yield</a:t>
            </a:r>
            <a:r>
              <a:rPr lang="is-IS" altLang="en-US" sz="3000" dirty="0">
                <a:solidFill>
                  <a:schemeClr val="accent1">
                    <a:lumMod val="50000"/>
                  </a:schemeClr>
                </a:solidFill>
                <a:ea typeface="Calibri" charset="0"/>
                <a:cs typeface="Calibri" charset="0"/>
              </a:rPr>
              <a:t>…</a:t>
            </a:r>
          </a:p>
          <a:p>
            <a:pPr marL="914400" lvl="1" indent="-457200">
              <a:lnSpc>
                <a:spcPct val="90000"/>
              </a:lnSpc>
              <a:buFont typeface="Arial" charset="0"/>
              <a:buChar char="•"/>
            </a:pPr>
            <a:r>
              <a:rPr lang="en-US" altLang="en-US" sz="2800" u="sng" dirty="0">
                <a:solidFill>
                  <a:schemeClr val="accent1">
                    <a:lumMod val="50000"/>
                  </a:schemeClr>
                </a:solidFill>
                <a:ea typeface="Calibri" charset="0"/>
                <a:cs typeface="Calibri" charset="0"/>
              </a:rPr>
              <a:t>Qualitative</a:t>
            </a:r>
            <a:r>
              <a:rPr lang="en-US" altLang="en-US" sz="2800" dirty="0">
                <a:solidFill>
                  <a:schemeClr val="accent1">
                    <a:lumMod val="50000"/>
                  </a:schemeClr>
                </a:solidFill>
                <a:ea typeface="Calibri" charset="0"/>
                <a:cs typeface="Calibri" charset="0"/>
              </a:rPr>
              <a:t>, descriptive data</a:t>
            </a:r>
          </a:p>
          <a:p>
            <a:pPr marL="914400" lvl="1" indent="-457200">
              <a:lnSpc>
                <a:spcPct val="90000"/>
              </a:lnSpc>
              <a:buFont typeface="Arial" charset="0"/>
              <a:buChar char="•"/>
            </a:pPr>
            <a:r>
              <a:rPr lang="en-US" altLang="en-US" sz="2800" u="sng" dirty="0">
                <a:solidFill>
                  <a:schemeClr val="accent1">
                    <a:lumMod val="50000"/>
                  </a:schemeClr>
                </a:solidFill>
                <a:ea typeface="Calibri" charset="0"/>
                <a:cs typeface="Calibri" charset="0"/>
              </a:rPr>
              <a:t>Insight</a:t>
            </a:r>
            <a:r>
              <a:rPr lang="en-US" altLang="en-US" sz="2800" dirty="0">
                <a:solidFill>
                  <a:schemeClr val="accent1">
                    <a:lumMod val="50000"/>
                  </a:schemeClr>
                </a:solidFill>
                <a:ea typeface="Calibri" charset="0"/>
                <a:cs typeface="Calibri" charset="0"/>
              </a:rPr>
              <a:t> into respondent motivations, behaviors, and perspectives  </a:t>
            </a:r>
          </a:p>
          <a:p>
            <a:pPr marL="914400" lvl="1" indent="-457200">
              <a:lnSpc>
                <a:spcPct val="90000"/>
              </a:lnSpc>
              <a:buFont typeface="Arial" charset="0"/>
              <a:buChar char="•"/>
            </a:pPr>
            <a:r>
              <a:rPr lang="en-US" altLang="en-US" sz="2800" u="sng" dirty="0">
                <a:solidFill>
                  <a:schemeClr val="accent1">
                    <a:lumMod val="50000"/>
                  </a:schemeClr>
                </a:solidFill>
                <a:ea typeface="Calibri" charset="0"/>
                <a:cs typeface="Calibri" charset="0"/>
              </a:rPr>
              <a:t>Pathways</a:t>
            </a:r>
            <a:r>
              <a:rPr lang="en-US" altLang="en-US" sz="2800" dirty="0">
                <a:solidFill>
                  <a:schemeClr val="accent1">
                    <a:lumMod val="50000"/>
                  </a:schemeClr>
                </a:solidFill>
                <a:ea typeface="Calibri" charset="0"/>
                <a:cs typeface="Calibri" charset="0"/>
              </a:rPr>
              <a:t> into designing a survey or other quantitative study</a:t>
            </a:r>
          </a:p>
          <a:p>
            <a:pPr marL="914400" lvl="1" indent="-457200">
              <a:lnSpc>
                <a:spcPct val="90000"/>
              </a:lnSpc>
              <a:buFont typeface="Arial" charset="0"/>
              <a:buChar char="•"/>
            </a:pPr>
            <a:r>
              <a:rPr lang="en-US" altLang="en-US" sz="2800" u="sng" dirty="0">
                <a:solidFill>
                  <a:schemeClr val="accent1">
                    <a:lumMod val="50000"/>
                  </a:schemeClr>
                </a:solidFill>
                <a:ea typeface="Calibri" charset="0"/>
                <a:cs typeface="Calibri" charset="0"/>
              </a:rPr>
              <a:t>Contextualization</a:t>
            </a:r>
            <a:r>
              <a:rPr lang="en-US" altLang="en-US" sz="2800" dirty="0">
                <a:solidFill>
                  <a:schemeClr val="accent1">
                    <a:lumMod val="50000"/>
                  </a:schemeClr>
                </a:solidFill>
                <a:ea typeface="Calibri" charset="0"/>
                <a:cs typeface="Calibri" charset="0"/>
              </a:rPr>
              <a:t> of results from an existing quantitative study</a:t>
            </a:r>
          </a:p>
          <a:p>
            <a:pPr marL="914400" lvl="1" indent="-457200">
              <a:lnSpc>
                <a:spcPct val="90000"/>
              </a:lnSpc>
              <a:buFont typeface="Arial" charset="0"/>
              <a:buChar char="•"/>
            </a:pPr>
            <a:r>
              <a:rPr lang="en-US" altLang="en-US" sz="2800" u="sng" dirty="0">
                <a:solidFill>
                  <a:schemeClr val="accent1">
                    <a:lumMod val="50000"/>
                  </a:schemeClr>
                </a:solidFill>
                <a:ea typeface="Calibri" charset="0"/>
                <a:cs typeface="Calibri" charset="0"/>
              </a:rPr>
              <a:t>Quality</a:t>
            </a:r>
            <a:r>
              <a:rPr lang="en-US" altLang="en-US" sz="2800" dirty="0">
                <a:solidFill>
                  <a:schemeClr val="accent1">
                    <a:lumMod val="50000"/>
                  </a:schemeClr>
                </a:solidFill>
                <a:ea typeface="Calibri" charset="0"/>
                <a:cs typeface="Calibri" charset="0"/>
              </a:rPr>
              <a:t> data from unique populations</a:t>
            </a:r>
          </a:p>
          <a:p>
            <a:endParaRPr lang="en-US" dirty="0">
              <a:solidFill>
                <a:schemeClr val="accent1">
                  <a:lumMod val="50000"/>
                </a:schemeClr>
              </a:solidFill>
            </a:endParaRPr>
          </a:p>
        </p:txBody>
      </p:sp>
    </p:spTree>
    <p:extLst>
      <p:ext uri="{BB962C8B-B14F-4D97-AF65-F5344CB8AC3E}">
        <p14:creationId xmlns:p14="http://schemas.microsoft.com/office/powerpoint/2010/main" val="14953048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95536" y="1345332"/>
            <a:ext cx="8291264" cy="3720413"/>
          </a:xfrm>
        </p:spPr>
        <p:txBody>
          <a:bodyPr>
            <a:normAutofit fontScale="92500" lnSpcReduction="20000"/>
          </a:bodyPr>
          <a:lstStyle/>
          <a:p>
            <a:pPr marL="0" indent="0" algn="ctr"/>
            <a:r>
              <a:rPr lang="en-US" altLang="en-US" sz="3200" dirty="0" smtClean="0">
                <a:solidFill>
                  <a:schemeClr val="accent1">
                    <a:lumMod val="50000"/>
                  </a:schemeClr>
                </a:solidFill>
              </a:rPr>
              <a:t>THE PURPOSE OF FOCUS GROUPS</a:t>
            </a:r>
          </a:p>
          <a:p>
            <a:pPr marL="457200" indent="-457200">
              <a:buFont typeface="Arial" charset="0"/>
              <a:buChar char="•"/>
            </a:pPr>
            <a:r>
              <a:rPr lang="en-US" altLang="en-US" sz="3000" u="sng" dirty="0" smtClean="0">
                <a:solidFill>
                  <a:schemeClr val="accent1">
                    <a:lumMod val="50000"/>
                  </a:schemeClr>
                </a:solidFill>
              </a:rPr>
              <a:t>Descriptive </a:t>
            </a:r>
            <a:r>
              <a:rPr lang="en-US" altLang="en-US" sz="3000" u="sng" dirty="0">
                <a:solidFill>
                  <a:schemeClr val="accent1">
                    <a:lumMod val="50000"/>
                  </a:schemeClr>
                </a:solidFill>
              </a:rPr>
              <a:t>information </a:t>
            </a:r>
            <a:r>
              <a:rPr lang="en-US" altLang="en-US" sz="3000" dirty="0">
                <a:solidFill>
                  <a:schemeClr val="accent1">
                    <a:lumMod val="50000"/>
                  </a:schemeClr>
                </a:solidFill>
              </a:rPr>
              <a:t>to guide program design and evaluation</a:t>
            </a:r>
          </a:p>
          <a:p>
            <a:pPr marL="457200" indent="-457200">
              <a:buFont typeface="Arial" charset="0"/>
              <a:buChar char="•"/>
            </a:pPr>
            <a:r>
              <a:rPr lang="en-US" altLang="en-US" sz="3000" u="sng" dirty="0">
                <a:solidFill>
                  <a:schemeClr val="accent1">
                    <a:lumMod val="50000"/>
                  </a:schemeClr>
                </a:solidFill>
              </a:rPr>
              <a:t>Insight</a:t>
            </a:r>
            <a:r>
              <a:rPr lang="en-US" altLang="en-US" sz="3000" dirty="0">
                <a:solidFill>
                  <a:schemeClr val="accent1">
                    <a:lumMod val="50000"/>
                  </a:schemeClr>
                </a:solidFill>
              </a:rPr>
              <a:t> into deeply-held perceptions</a:t>
            </a:r>
          </a:p>
          <a:p>
            <a:pPr marL="457200" indent="-457200">
              <a:buFont typeface="Arial" charset="0"/>
              <a:buChar char="•"/>
            </a:pPr>
            <a:r>
              <a:rPr lang="en-US" altLang="en-US" sz="3000" u="sng" dirty="0" smtClean="0">
                <a:solidFill>
                  <a:schemeClr val="accent1">
                    <a:lumMod val="50000"/>
                  </a:schemeClr>
                </a:solidFill>
              </a:rPr>
              <a:t>Guidance</a:t>
            </a:r>
            <a:r>
              <a:rPr lang="en-US" altLang="en-US" sz="3000" dirty="0" smtClean="0">
                <a:solidFill>
                  <a:schemeClr val="accent1">
                    <a:lumMod val="50000"/>
                  </a:schemeClr>
                </a:solidFill>
              </a:rPr>
              <a:t> for research </a:t>
            </a:r>
            <a:r>
              <a:rPr lang="en-US" altLang="en-US" sz="3000" dirty="0">
                <a:solidFill>
                  <a:schemeClr val="accent1">
                    <a:lumMod val="50000"/>
                  </a:schemeClr>
                </a:solidFill>
              </a:rPr>
              <a:t>design and </a:t>
            </a:r>
            <a:r>
              <a:rPr lang="en-US" altLang="en-US" sz="3000" dirty="0" smtClean="0">
                <a:solidFill>
                  <a:schemeClr val="accent1">
                    <a:lumMod val="50000"/>
                  </a:schemeClr>
                </a:solidFill>
              </a:rPr>
              <a:t>planning </a:t>
            </a:r>
            <a:r>
              <a:rPr lang="en-US" altLang="en-US" sz="3000" dirty="0">
                <a:solidFill>
                  <a:schemeClr val="accent1">
                    <a:lumMod val="50000"/>
                  </a:schemeClr>
                </a:solidFill>
              </a:rPr>
              <a:t>for future studies</a:t>
            </a:r>
          </a:p>
          <a:p>
            <a:pPr marL="457200" indent="-457200">
              <a:buFont typeface="Arial" charset="0"/>
              <a:buChar char="•"/>
            </a:pPr>
            <a:r>
              <a:rPr lang="en-US" altLang="en-US" sz="3000" dirty="0">
                <a:solidFill>
                  <a:schemeClr val="accent1">
                    <a:lumMod val="50000"/>
                  </a:schemeClr>
                </a:solidFill>
              </a:rPr>
              <a:t>Opportunity to explore </a:t>
            </a:r>
            <a:r>
              <a:rPr lang="en-US" altLang="en-US" sz="3000" u="sng" dirty="0">
                <a:solidFill>
                  <a:schemeClr val="accent1">
                    <a:lumMod val="50000"/>
                  </a:schemeClr>
                </a:solidFill>
              </a:rPr>
              <a:t>how systems work</a:t>
            </a:r>
          </a:p>
          <a:p>
            <a:pPr marL="457200" indent="-457200">
              <a:buFont typeface="Arial" charset="0"/>
              <a:buChar char="•"/>
            </a:pPr>
            <a:endParaRPr lang="en-US" dirty="0">
              <a:solidFill>
                <a:schemeClr val="accent1">
                  <a:lumMod val="50000"/>
                </a:schemeClr>
              </a:solidFill>
            </a:endParaRPr>
          </a:p>
        </p:txBody>
      </p:sp>
    </p:spTree>
    <p:extLst>
      <p:ext uri="{BB962C8B-B14F-4D97-AF65-F5344CB8AC3E}">
        <p14:creationId xmlns:p14="http://schemas.microsoft.com/office/powerpoint/2010/main" val="16689805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ontent Placeholder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331640" y="1057300"/>
            <a:ext cx="6552728" cy="40324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Tree>
    <p:extLst>
      <p:ext uri="{BB962C8B-B14F-4D97-AF65-F5344CB8AC3E}">
        <p14:creationId xmlns:p14="http://schemas.microsoft.com/office/powerpoint/2010/main" val="21203412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95536" y="1273324"/>
            <a:ext cx="8291264" cy="3720413"/>
          </a:xfrm>
        </p:spPr>
        <p:txBody>
          <a:bodyPr>
            <a:normAutofit/>
          </a:bodyPr>
          <a:lstStyle/>
          <a:p>
            <a:pPr marL="0" indent="0" algn="ctr" fontAlgn="auto">
              <a:lnSpc>
                <a:spcPct val="90000"/>
              </a:lnSpc>
              <a:spcAft>
                <a:spcPts val="0"/>
              </a:spcAft>
              <a:defRPr/>
            </a:pPr>
            <a:r>
              <a:rPr lang="en-US" altLang="en-US" sz="3000" dirty="0" smtClean="0">
                <a:solidFill>
                  <a:schemeClr val="accent1">
                    <a:lumMod val="50000"/>
                  </a:schemeClr>
                </a:solidFill>
              </a:rPr>
              <a:t>PRINCIPLES FOR SYSTEMATIC FGDS</a:t>
            </a:r>
          </a:p>
          <a:p>
            <a:pPr marL="514350" indent="-514350" fontAlgn="auto">
              <a:lnSpc>
                <a:spcPct val="90000"/>
              </a:lnSpc>
              <a:spcAft>
                <a:spcPts val="0"/>
              </a:spcAft>
              <a:buFont typeface="+mj-lt"/>
              <a:buAutoNum type="arabicPeriod"/>
              <a:defRPr/>
            </a:pPr>
            <a:r>
              <a:rPr lang="en-US" altLang="en-US" dirty="0" smtClean="0">
                <a:solidFill>
                  <a:schemeClr val="accent1">
                    <a:lumMod val="50000"/>
                  </a:schemeClr>
                </a:solidFill>
              </a:rPr>
              <a:t>Develop a </a:t>
            </a:r>
            <a:r>
              <a:rPr lang="en-US" altLang="en-US" u="sng" dirty="0" smtClean="0">
                <a:solidFill>
                  <a:schemeClr val="accent1">
                    <a:lumMod val="50000"/>
                  </a:schemeClr>
                </a:solidFill>
              </a:rPr>
              <a:t>crystal-clear research question</a:t>
            </a:r>
            <a:r>
              <a:rPr lang="en-US" altLang="en-US" dirty="0" smtClean="0">
                <a:solidFill>
                  <a:schemeClr val="accent1">
                    <a:lumMod val="50000"/>
                  </a:schemeClr>
                </a:solidFill>
              </a:rPr>
              <a:t> </a:t>
            </a:r>
          </a:p>
          <a:p>
            <a:pPr marL="514350" indent="-514350" fontAlgn="auto">
              <a:lnSpc>
                <a:spcPct val="90000"/>
              </a:lnSpc>
              <a:spcAft>
                <a:spcPts val="0"/>
              </a:spcAft>
              <a:buFont typeface="+mj-lt"/>
              <a:buAutoNum type="arabicPeriod"/>
              <a:defRPr/>
            </a:pPr>
            <a:r>
              <a:rPr lang="en-US" altLang="en-US" dirty="0" smtClean="0">
                <a:solidFill>
                  <a:schemeClr val="accent1">
                    <a:lumMod val="50000"/>
                  </a:schemeClr>
                </a:solidFill>
              </a:rPr>
              <a:t>Create a </a:t>
            </a:r>
            <a:r>
              <a:rPr lang="en-US" altLang="en-US" u="sng" dirty="0" smtClean="0">
                <a:solidFill>
                  <a:schemeClr val="accent1">
                    <a:lumMod val="50000"/>
                  </a:schemeClr>
                </a:solidFill>
              </a:rPr>
              <a:t>strong research design</a:t>
            </a:r>
            <a:endParaRPr lang="en-US" altLang="en-US" dirty="0" smtClean="0">
              <a:solidFill>
                <a:schemeClr val="accent1">
                  <a:lumMod val="50000"/>
                </a:schemeClr>
              </a:solidFill>
            </a:endParaRPr>
          </a:p>
          <a:p>
            <a:pPr marL="514350" indent="-514350" fontAlgn="auto">
              <a:lnSpc>
                <a:spcPct val="90000"/>
              </a:lnSpc>
              <a:spcAft>
                <a:spcPts val="0"/>
              </a:spcAft>
              <a:buFont typeface="+mj-lt"/>
              <a:buAutoNum type="arabicPeriod"/>
              <a:defRPr/>
            </a:pPr>
            <a:r>
              <a:rPr lang="en-US" altLang="en-US" dirty="0" smtClean="0">
                <a:solidFill>
                  <a:schemeClr val="accent1">
                    <a:lumMod val="50000"/>
                  </a:schemeClr>
                </a:solidFill>
              </a:rPr>
              <a:t>Use </a:t>
            </a:r>
            <a:r>
              <a:rPr lang="en-US" altLang="en-US" dirty="0">
                <a:solidFill>
                  <a:schemeClr val="accent1">
                    <a:lumMod val="50000"/>
                  </a:schemeClr>
                </a:solidFill>
              </a:rPr>
              <a:t>the interview guide to </a:t>
            </a:r>
            <a:r>
              <a:rPr lang="en-US" altLang="en-US" u="sng" dirty="0">
                <a:solidFill>
                  <a:schemeClr val="accent1">
                    <a:lumMod val="50000"/>
                  </a:schemeClr>
                </a:solidFill>
              </a:rPr>
              <a:t>standardize questions</a:t>
            </a:r>
            <a:r>
              <a:rPr lang="en-US" altLang="en-US" dirty="0">
                <a:solidFill>
                  <a:schemeClr val="accent1">
                    <a:lumMod val="50000"/>
                  </a:schemeClr>
                </a:solidFill>
              </a:rPr>
              <a:t> across respondents</a:t>
            </a:r>
          </a:p>
          <a:p>
            <a:r>
              <a:rPr lang="en-US" dirty="0" smtClean="0">
                <a:solidFill>
                  <a:schemeClr val="accent1">
                    <a:lumMod val="50000"/>
                  </a:schemeClr>
                </a:solidFill>
              </a:rPr>
              <a:t>3.  Ensure </a:t>
            </a:r>
            <a:r>
              <a:rPr lang="en-US" u="sng" dirty="0" smtClean="0">
                <a:solidFill>
                  <a:schemeClr val="accent1">
                    <a:lumMod val="50000"/>
                  </a:schemeClr>
                </a:solidFill>
              </a:rPr>
              <a:t>well-trained moderators</a:t>
            </a:r>
          </a:p>
          <a:p>
            <a:r>
              <a:rPr lang="en-US" dirty="0" smtClean="0">
                <a:solidFill>
                  <a:schemeClr val="accent1">
                    <a:lumMod val="50000"/>
                  </a:schemeClr>
                </a:solidFill>
              </a:rPr>
              <a:t>4.  Manage, control, &amp; </a:t>
            </a:r>
            <a:r>
              <a:rPr lang="en-US" u="sng" dirty="0" smtClean="0">
                <a:solidFill>
                  <a:schemeClr val="accent1">
                    <a:lumMod val="50000"/>
                  </a:schemeClr>
                </a:solidFill>
              </a:rPr>
              <a:t>analyze data with precision</a:t>
            </a:r>
            <a:endParaRPr lang="en-US" u="sng" dirty="0">
              <a:solidFill>
                <a:schemeClr val="accent1">
                  <a:lumMod val="50000"/>
                </a:schemeClr>
              </a:solidFill>
            </a:endParaRPr>
          </a:p>
        </p:txBody>
      </p:sp>
    </p:spTree>
    <p:extLst>
      <p:ext uri="{BB962C8B-B14F-4D97-AF65-F5344CB8AC3E}">
        <p14:creationId xmlns:p14="http://schemas.microsoft.com/office/powerpoint/2010/main" val="3060137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pPr algn="ctr"/>
            <a:r>
              <a:rPr lang="en-US" dirty="0" smtClean="0"/>
              <a:t>THREE CASE STUDIES of </a:t>
            </a:r>
            <a:r>
              <a:rPr lang="en-US" i="1" dirty="0" smtClean="0"/>
              <a:t>CREDIBLE</a:t>
            </a:r>
            <a:r>
              <a:rPr lang="en-US" dirty="0" smtClean="0"/>
              <a:t> FGDS</a:t>
            </a:r>
          </a:p>
          <a:p>
            <a:pPr marL="514350" indent="-514350">
              <a:buFont typeface="+mj-lt"/>
              <a:buAutoNum type="arabicPeriod"/>
            </a:pPr>
            <a:r>
              <a:rPr lang="en-US" dirty="0"/>
              <a:t>Local/provincial/state government:  Perceptions of Minorities and Women of the Court </a:t>
            </a:r>
            <a:r>
              <a:rPr lang="en-US" dirty="0" smtClean="0"/>
              <a:t>System (RI Supreme Court)</a:t>
            </a:r>
          </a:p>
          <a:p>
            <a:pPr marL="514350" indent="-514350">
              <a:buFont typeface="+mj-lt"/>
              <a:buAutoNum type="arabicPeriod"/>
            </a:pPr>
            <a:r>
              <a:rPr lang="en-US" dirty="0" smtClean="0"/>
              <a:t>Regional government: Affordable Housing (Housing Works RI) </a:t>
            </a:r>
          </a:p>
          <a:p>
            <a:pPr marL="514350" indent="-514350">
              <a:buFont typeface="+mj-lt"/>
              <a:buAutoNum type="arabicPeriod"/>
            </a:pPr>
            <a:r>
              <a:rPr lang="en-US" dirty="0" smtClean="0"/>
              <a:t>National government: Nuclear Safety Culture (U.S. Department of Energy)</a:t>
            </a:r>
            <a:endParaRPr lang="en-US" dirty="0"/>
          </a:p>
        </p:txBody>
      </p:sp>
    </p:spTree>
    <p:extLst>
      <p:ext uri="{BB962C8B-B14F-4D97-AF65-F5344CB8AC3E}">
        <p14:creationId xmlns:p14="http://schemas.microsoft.com/office/powerpoint/2010/main" val="1165499960"/>
      </p:ext>
    </p:extLst>
  </p:cSld>
  <p:clrMapOvr>
    <a:masterClrMapping/>
  </p:clrMapOvr>
</p:sld>
</file>

<file path=ppt/theme/theme1.xml><?xml version="1.0" encoding="utf-8"?>
<a:theme xmlns:a="http://schemas.openxmlformats.org/drawingml/2006/main" name="MMR_OPTP_NOK_sir">
  <a:themeElements>
    <a:clrScheme name="Barvy MMR">
      <a:dk1>
        <a:sysClr val="windowText" lastClr="000000"/>
      </a:dk1>
      <a:lt1>
        <a:sysClr val="window" lastClr="FFFFFF"/>
      </a:lt1>
      <a:dk2>
        <a:srgbClr val="262626"/>
      </a:dk2>
      <a:lt2>
        <a:srgbClr val="EEECE1"/>
      </a:lt2>
      <a:accent1>
        <a:srgbClr val="000099"/>
      </a:accent1>
      <a:accent2>
        <a:srgbClr val="00AF3F"/>
      </a:accent2>
      <a:accent3>
        <a:srgbClr val="F9E300"/>
      </a:accent3>
      <a:accent4>
        <a:srgbClr val="E21C18"/>
      </a:accent4>
      <a:accent5>
        <a:srgbClr val="24A7AF"/>
      </a:accent5>
      <a:accent6>
        <a:srgbClr val="868686"/>
      </a:accent6>
      <a:hlink>
        <a:srgbClr val="00AF3F"/>
      </a:hlink>
      <a:folHlink>
        <a:srgbClr val="868686"/>
      </a:folHlink>
    </a:clrScheme>
    <a:fontScheme name="Office – klasické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tiv sady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otiv sady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1276</TotalTime>
  <Words>1024</Words>
  <Application>Microsoft Office PowerPoint</Application>
  <PresentationFormat>Předvádění na obrazovce (16:10)</PresentationFormat>
  <Paragraphs>240</Paragraphs>
  <Slides>17</Slides>
  <Notes>6</Notes>
  <HiddenSlides>0</HiddenSlides>
  <MMClips>0</MMClips>
  <ScaleCrop>false</ScaleCrop>
  <HeadingPairs>
    <vt:vector size="6" baseType="variant">
      <vt:variant>
        <vt:lpstr>Motiv</vt:lpstr>
      </vt:variant>
      <vt:variant>
        <vt:i4>1</vt:i4>
      </vt:variant>
      <vt:variant>
        <vt:lpstr>Vložené servery OLE</vt:lpstr>
      </vt:variant>
      <vt:variant>
        <vt:i4>1</vt:i4>
      </vt:variant>
      <vt:variant>
        <vt:lpstr>Nadpisy snímků</vt:lpstr>
      </vt:variant>
      <vt:variant>
        <vt:i4>17</vt:i4>
      </vt:variant>
    </vt:vector>
  </HeadingPairs>
  <TitlesOfParts>
    <vt:vector size="19" baseType="lpstr">
      <vt:lpstr>MMR_OPTP_NOK_sir</vt:lpstr>
      <vt:lpstr>Microsoft Word Document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Prezentace aplikace PowerPoint</dc:title>
  <dc:creator>Vaner Lukáš</dc:creator>
  <cp:lastModifiedBy>Jana Drlíková</cp:lastModifiedBy>
  <cp:revision>46</cp:revision>
  <dcterms:created xsi:type="dcterms:W3CDTF">2014-02-26T13:30:06Z</dcterms:created>
  <dcterms:modified xsi:type="dcterms:W3CDTF">2016-10-19T08:24:32Z</dcterms:modified>
</cp:coreProperties>
</file>